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06" r:id="rId5"/>
    <p:sldMasterId id="2147483714" r:id="rId6"/>
  </p:sldMasterIdLst>
  <p:notesMasterIdLst>
    <p:notesMasterId r:id="rId56"/>
  </p:notesMasterIdLst>
  <p:handoutMasterIdLst>
    <p:handoutMasterId r:id="rId57"/>
  </p:handoutMasterIdLst>
  <p:sldIdLst>
    <p:sldId id="256" r:id="rId7"/>
    <p:sldId id="498" r:id="rId8"/>
    <p:sldId id="2145705579" r:id="rId9"/>
    <p:sldId id="257" r:id="rId10"/>
    <p:sldId id="493" r:id="rId11"/>
    <p:sldId id="494" r:id="rId12"/>
    <p:sldId id="2145705580" r:id="rId13"/>
    <p:sldId id="264" r:id="rId14"/>
    <p:sldId id="265" r:id="rId15"/>
    <p:sldId id="266" r:id="rId16"/>
    <p:sldId id="267" r:id="rId17"/>
    <p:sldId id="268" r:id="rId18"/>
    <p:sldId id="290" r:id="rId19"/>
    <p:sldId id="311" r:id="rId20"/>
    <p:sldId id="305" r:id="rId21"/>
    <p:sldId id="289" r:id="rId22"/>
    <p:sldId id="2145705584" r:id="rId23"/>
    <p:sldId id="2145705581" r:id="rId24"/>
    <p:sldId id="2145705582" r:id="rId25"/>
    <p:sldId id="314" r:id="rId26"/>
    <p:sldId id="2145705539" r:id="rId27"/>
    <p:sldId id="310" r:id="rId28"/>
    <p:sldId id="291" r:id="rId29"/>
    <p:sldId id="324" r:id="rId30"/>
    <p:sldId id="2145705583" r:id="rId31"/>
    <p:sldId id="313" r:id="rId32"/>
    <p:sldId id="2145705540" r:id="rId33"/>
    <p:sldId id="2145705537" r:id="rId34"/>
    <p:sldId id="2145705572" r:id="rId35"/>
    <p:sldId id="2145705571" r:id="rId36"/>
    <p:sldId id="2145705570" r:id="rId37"/>
    <p:sldId id="2145705574" r:id="rId38"/>
    <p:sldId id="275" r:id="rId39"/>
    <p:sldId id="2145705577" r:id="rId40"/>
    <p:sldId id="294" r:id="rId41"/>
    <p:sldId id="300" r:id="rId42"/>
    <p:sldId id="303" r:id="rId43"/>
    <p:sldId id="2145705535" r:id="rId44"/>
    <p:sldId id="2145705553" r:id="rId45"/>
    <p:sldId id="2145705567" r:id="rId46"/>
    <p:sldId id="2145705575" r:id="rId47"/>
    <p:sldId id="261" r:id="rId48"/>
    <p:sldId id="280" r:id="rId49"/>
    <p:sldId id="318" r:id="rId50"/>
    <p:sldId id="320" r:id="rId51"/>
    <p:sldId id="319" r:id="rId52"/>
    <p:sldId id="279" r:id="rId53"/>
    <p:sldId id="2145705576" r:id="rId54"/>
    <p:sldId id="2145705578" r:id="rId55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nce Cook" initials="CC" lastIdx="1" clrIdx="0">
    <p:extLst>
      <p:ext uri="{19B8F6BF-5375-455C-9EA6-DF929625EA0E}">
        <p15:presenceInfo xmlns:p15="http://schemas.microsoft.com/office/powerpoint/2012/main" userId="Clance Coo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5A0"/>
    <a:srgbClr val="FF7A22"/>
    <a:srgbClr val="005B99"/>
    <a:srgbClr val="4AA564"/>
    <a:srgbClr val="FBD9DF"/>
    <a:srgbClr val="E4002B"/>
    <a:srgbClr val="112E51"/>
    <a:srgbClr val="005B0F"/>
    <a:srgbClr val="E1FF00"/>
    <a:srgbClr val="3D84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1690" autoAdjust="0"/>
  </p:normalViewPr>
  <p:slideViewPr>
    <p:cSldViewPr snapToGrid="0">
      <p:cViewPr varScale="1">
        <p:scale>
          <a:sx n="113" d="100"/>
          <a:sy n="113" d="100"/>
        </p:scale>
        <p:origin x="21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hicagogov.sharepoint.com/sites/VaccineOperations/Shared%20Documents/Vaccination%20Data/Section%202%20-%20Doses%20of%20Vaccine%20Allocated%20and%20Distributed%20to%20COVID-19%20Vaccine%20Registered%20Providers%20in%20Chicago/Vaccine%20Allocation%20Di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29427\Downloads\COVID-19_Vaccine_Delivery%20(5)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dc07nas01\fs14\CDPH\PHI\CD_IZ%20Outbreak\2019-nCoV\Data%20and%20Analysis\Data\Vaccine\Output\Adminitration%20Dates\COVID-19_Vax_ChiProv_7DRA_0120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4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dc07nas01\fs14\CDPH\PHI\CD_IZ%20Outbreak\2019-nCoV\Data%20and%20Analysis\Data\Vaccine\Output\Chi%20Res%20Admin%20Daily%20Update\Chi%20Res%20Coverage%20Age%20Gender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'[Vaccine Allocation Distribution Administration Summary.xlsx]All Alloc Dist Admin'!$G$2</c:f>
              <c:strCache>
                <c:ptCount val="1"/>
                <c:pt idx="0">
                  <c:v>Allocated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'[Vaccine Allocation Distribution Administration Summary.xlsx]All Alloc Dist Admin'!$A$3:$A$50</c:f>
              <c:numCache>
                <c:formatCode>m/d/yyyy</c:formatCode>
                <c:ptCount val="48"/>
                <c:pt idx="0">
                  <c:v>44178</c:v>
                </c:pt>
                <c:pt idx="1">
                  <c:v>44179</c:v>
                </c:pt>
                <c:pt idx="2">
                  <c:v>44180</c:v>
                </c:pt>
                <c:pt idx="3">
                  <c:v>44181</c:v>
                </c:pt>
                <c:pt idx="4">
                  <c:v>44182</c:v>
                </c:pt>
                <c:pt idx="5">
                  <c:v>44183</c:v>
                </c:pt>
                <c:pt idx="6">
                  <c:v>44184</c:v>
                </c:pt>
                <c:pt idx="7">
                  <c:v>44185</c:v>
                </c:pt>
                <c:pt idx="8">
                  <c:v>44186</c:v>
                </c:pt>
                <c:pt idx="9">
                  <c:v>44187</c:v>
                </c:pt>
                <c:pt idx="10">
                  <c:v>44188</c:v>
                </c:pt>
                <c:pt idx="11">
                  <c:v>44189</c:v>
                </c:pt>
                <c:pt idx="12">
                  <c:v>44190</c:v>
                </c:pt>
                <c:pt idx="13">
                  <c:v>44191</c:v>
                </c:pt>
                <c:pt idx="14">
                  <c:v>44192</c:v>
                </c:pt>
                <c:pt idx="15">
                  <c:v>44193</c:v>
                </c:pt>
                <c:pt idx="16">
                  <c:v>44194</c:v>
                </c:pt>
                <c:pt idx="17">
                  <c:v>44195</c:v>
                </c:pt>
                <c:pt idx="18">
                  <c:v>44196</c:v>
                </c:pt>
                <c:pt idx="19">
                  <c:v>44197</c:v>
                </c:pt>
                <c:pt idx="20">
                  <c:v>44198</c:v>
                </c:pt>
                <c:pt idx="21">
                  <c:v>44199</c:v>
                </c:pt>
                <c:pt idx="22">
                  <c:v>44200</c:v>
                </c:pt>
                <c:pt idx="23">
                  <c:v>44201</c:v>
                </c:pt>
                <c:pt idx="24">
                  <c:v>44202</c:v>
                </c:pt>
                <c:pt idx="25">
                  <c:v>44203</c:v>
                </c:pt>
                <c:pt idx="26">
                  <c:v>44204</c:v>
                </c:pt>
                <c:pt idx="27">
                  <c:v>44205</c:v>
                </c:pt>
                <c:pt idx="28">
                  <c:v>44206</c:v>
                </c:pt>
                <c:pt idx="29">
                  <c:v>44207</c:v>
                </c:pt>
                <c:pt idx="30">
                  <c:v>44208</c:v>
                </c:pt>
                <c:pt idx="31">
                  <c:v>44209</c:v>
                </c:pt>
                <c:pt idx="32">
                  <c:v>44210</c:v>
                </c:pt>
                <c:pt idx="33">
                  <c:v>44211</c:v>
                </c:pt>
                <c:pt idx="34">
                  <c:v>44212</c:v>
                </c:pt>
                <c:pt idx="35">
                  <c:v>44213</c:v>
                </c:pt>
                <c:pt idx="36">
                  <c:v>44214</c:v>
                </c:pt>
                <c:pt idx="37">
                  <c:v>44215</c:v>
                </c:pt>
                <c:pt idx="38">
                  <c:v>44216</c:v>
                </c:pt>
                <c:pt idx="39">
                  <c:v>44217</c:v>
                </c:pt>
                <c:pt idx="40">
                  <c:v>44218</c:v>
                </c:pt>
                <c:pt idx="41">
                  <c:v>44219</c:v>
                </c:pt>
                <c:pt idx="42">
                  <c:v>44220</c:v>
                </c:pt>
                <c:pt idx="43">
                  <c:v>44221</c:v>
                </c:pt>
                <c:pt idx="44">
                  <c:v>44222</c:v>
                </c:pt>
                <c:pt idx="45">
                  <c:v>44223</c:v>
                </c:pt>
                <c:pt idx="46">
                  <c:v>44224</c:v>
                </c:pt>
                <c:pt idx="47">
                  <c:v>44225</c:v>
                </c:pt>
              </c:numCache>
            </c:numRef>
          </c:cat>
          <c:val>
            <c:numRef>
              <c:f>'[Vaccine Allocation Distribution Administration Summary.xlsx]All Alloc Dist Admin'!$G$3:$G$50</c:f>
              <c:numCache>
                <c:formatCode>General</c:formatCode>
                <c:ptCount val="48"/>
                <c:pt idx="0">
                  <c:v>23400</c:v>
                </c:pt>
                <c:pt idx="1">
                  <c:v>23400</c:v>
                </c:pt>
                <c:pt idx="2">
                  <c:v>23400</c:v>
                </c:pt>
                <c:pt idx="3">
                  <c:v>23400</c:v>
                </c:pt>
                <c:pt idx="4">
                  <c:v>23400</c:v>
                </c:pt>
                <c:pt idx="5">
                  <c:v>23400</c:v>
                </c:pt>
                <c:pt idx="6">
                  <c:v>23400</c:v>
                </c:pt>
                <c:pt idx="7">
                  <c:v>86775</c:v>
                </c:pt>
                <c:pt idx="8">
                  <c:v>86775</c:v>
                </c:pt>
                <c:pt idx="9">
                  <c:v>86775</c:v>
                </c:pt>
                <c:pt idx="10">
                  <c:v>86775</c:v>
                </c:pt>
                <c:pt idx="11">
                  <c:v>124425</c:v>
                </c:pt>
                <c:pt idx="12">
                  <c:v>124425</c:v>
                </c:pt>
                <c:pt idx="13">
                  <c:v>124425</c:v>
                </c:pt>
                <c:pt idx="14">
                  <c:v>147825</c:v>
                </c:pt>
                <c:pt idx="15">
                  <c:v>147825</c:v>
                </c:pt>
                <c:pt idx="16">
                  <c:v>147825</c:v>
                </c:pt>
                <c:pt idx="17">
                  <c:v>147825</c:v>
                </c:pt>
                <c:pt idx="18">
                  <c:v>180500</c:v>
                </c:pt>
                <c:pt idx="19">
                  <c:v>180500</c:v>
                </c:pt>
                <c:pt idx="20">
                  <c:v>180500</c:v>
                </c:pt>
                <c:pt idx="21">
                  <c:v>197075</c:v>
                </c:pt>
                <c:pt idx="22">
                  <c:v>197075</c:v>
                </c:pt>
                <c:pt idx="23">
                  <c:v>197075</c:v>
                </c:pt>
                <c:pt idx="24">
                  <c:v>197075</c:v>
                </c:pt>
                <c:pt idx="25">
                  <c:v>229850</c:v>
                </c:pt>
                <c:pt idx="26">
                  <c:v>229850</c:v>
                </c:pt>
                <c:pt idx="27">
                  <c:v>229850</c:v>
                </c:pt>
                <c:pt idx="28">
                  <c:v>298100</c:v>
                </c:pt>
                <c:pt idx="29">
                  <c:v>298100</c:v>
                </c:pt>
                <c:pt idx="30">
                  <c:v>298100</c:v>
                </c:pt>
                <c:pt idx="31">
                  <c:v>298100</c:v>
                </c:pt>
                <c:pt idx="32">
                  <c:v>332650</c:v>
                </c:pt>
                <c:pt idx="33">
                  <c:v>332650</c:v>
                </c:pt>
                <c:pt idx="34">
                  <c:v>332650</c:v>
                </c:pt>
                <c:pt idx="35">
                  <c:v>365425</c:v>
                </c:pt>
                <c:pt idx="36">
                  <c:v>365425</c:v>
                </c:pt>
                <c:pt idx="37">
                  <c:v>365425</c:v>
                </c:pt>
                <c:pt idx="38">
                  <c:v>365425</c:v>
                </c:pt>
                <c:pt idx="39">
                  <c:v>399975</c:v>
                </c:pt>
                <c:pt idx="40">
                  <c:v>399975</c:v>
                </c:pt>
                <c:pt idx="41">
                  <c:v>399975</c:v>
                </c:pt>
                <c:pt idx="42">
                  <c:v>432650</c:v>
                </c:pt>
                <c:pt idx="43">
                  <c:v>432650</c:v>
                </c:pt>
                <c:pt idx="44">
                  <c:v>432650</c:v>
                </c:pt>
                <c:pt idx="45">
                  <c:v>432650</c:v>
                </c:pt>
                <c:pt idx="46">
                  <c:v>472600</c:v>
                </c:pt>
                <c:pt idx="47">
                  <c:v>472600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1E-47F4-BF00-4BD09B37B5FB}"/>
            </c:ext>
          </c:extLst>
        </c:ser>
        <c:ser>
          <c:idx val="1"/>
          <c:order val="1"/>
          <c:tx>
            <c:strRef>
              <c:f>'[Vaccine Allocation Distribution Administration Summary.xlsx]All Alloc Dist Admin'!$H$2</c:f>
              <c:strCache>
                <c:ptCount val="1"/>
                <c:pt idx="0">
                  <c:v>Distributed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'[Vaccine Allocation Distribution Administration Summary.xlsx]All Alloc Dist Admin'!$A$3:$A$50</c:f>
              <c:numCache>
                <c:formatCode>m/d/yyyy</c:formatCode>
                <c:ptCount val="48"/>
                <c:pt idx="0">
                  <c:v>44178</c:v>
                </c:pt>
                <c:pt idx="1">
                  <c:v>44179</c:v>
                </c:pt>
                <c:pt idx="2">
                  <c:v>44180</c:v>
                </c:pt>
                <c:pt idx="3">
                  <c:v>44181</c:v>
                </c:pt>
                <c:pt idx="4">
                  <c:v>44182</c:v>
                </c:pt>
                <c:pt idx="5">
                  <c:v>44183</c:v>
                </c:pt>
                <c:pt idx="6">
                  <c:v>44184</c:v>
                </c:pt>
                <c:pt idx="7">
                  <c:v>44185</c:v>
                </c:pt>
                <c:pt idx="8">
                  <c:v>44186</c:v>
                </c:pt>
                <c:pt idx="9">
                  <c:v>44187</c:v>
                </c:pt>
                <c:pt idx="10">
                  <c:v>44188</c:v>
                </c:pt>
                <c:pt idx="11">
                  <c:v>44189</c:v>
                </c:pt>
                <c:pt idx="12">
                  <c:v>44190</c:v>
                </c:pt>
                <c:pt idx="13">
                  <c:v>44191</c:v>
                </c:pt>
                <c:pt idx="14">
                  <c:v>44192</c:v>
                </c:pt>
                <c:pt idx="15">
                  <c:v>44193</c:v>
                </c:pt>
                <c:pt idx="16">
                  <c:v>44194</c:v>
                </c:pt>
                <c:pt idx="17">
                  <c:v>44195</c:v>
                </c:pt>
                <c:pt idx="18">
                  <c:v>44196</c:v>
                </c:pt>
                <c:pt idx="19">
                  <c:v>44197</c:v>
                </c:pt>
                <c:pt idx="20">
                  <c:v>44198</c:v>
                </c:pt>
                <c:pt idx="21">
                  <c:v>44199</c:v>
                </c:pt>
                <c:pt idx="22">
                  <c:v>44200</c:v>
                </c:pt>
                <c:pt idx="23">
                  <c:v>44201</c:v>
                </c:pt>
                <c:pt idx="24">
                  <c:v>44202</c:v>
                </c:pt>
                <c:pt idx="25">
                  <c:v>44203</c:v>
                </c:pt>
                <c:pt idx="26">
                  <c:v>44204</c:v>
                </c:pt>
                <c:pt idx="27">
                  <c:v>44205</c:v>
                </c:pt>
                <c:pt idx="28">
                  <c:v>44206</c:v>
                </c:pt>
                <c:pt idx="29">
                  <c:v>44207</c:v>
                </c:pt>
                <c:pt idx="30">
                  <c:v>44208</c:v>
                </c:pt>
                <c:pt idx="31">
                  <c:v>44209</c:v>
                </c:pt>
                <c:pt idx="32">
                  <c:v>44210</c:v>
                </c:pt>
                <c:pt idx="33">
                  <c:v>44211</c:v>
                </c:pt>
                <c:pt idx="34">
                  <c:v>44212</c:v>
                </c:pt>
                <c:pt idx="35">
                  <c:v>44213</c:v>
                </c:pt>
                <c:pt idx="36">
                  <c:v>44214</c:v>
                </c:pt>
                <c:pt idx="37">
                  <c:v>44215</c:v>
                </c:pt>
                <c:pt idx="38">
                  <c:v>44216</c:v>
                </c:pt>
                <c:pt idx="39">
                  <c:v>44217</c:v>
                </c:pt>
                <c:pt idx="40">
                  <c:v>44218</c:v>
                </c:pt>
                <c:pt idx="41">
                  <c:v>44219</c:v>
                </c:pt>
                <c:pt idx="42">
                  <c:v>44220</c:v>
                </c:pt>
                <c:pt idx="43">
                  <c:v>44221</c:v>
                </c:pt>
                <c:pt idx="44">
                  <c:v>44222</c:v>
                </c:pt>
                <c:pt idx="45">
                  <c:v>44223</c:v>
                </c:pt>
                <c:pt idx="46">
                  <c:v>44224</c:v>
                </c:pt>
                <c:pt idx="47">
                  <c:v>44225</c:v>
                </c:pt>
              </c:numCache>
            </c:numRef>
          </c:cat>
          <c:val>
            <c:numRef>
              <c:f>'[Vaccine Allocation Distribution Administration Summary.xlsx]All Alloc Dist Admin'!$H$3:$H$50</c:f>
              <c:numCache>
                <c:formatCode>General</c:formatCode>
                <c:ptCount val="48"/>
                <c:pt idx="0">
                  <c:v>23400</c:v>
                </c:pt>
                <c:pt idx="1">
                  <c:v>23400</c:v>
                </c:pt>
                <c:pt idx="2">
                  <c:v>23400</c:v>
                </c:pt>
                <c:pt idx="3">
                  <c:v>30200</c:v>
                </c:pt>
                <c:pt idx="4">
                  <c:v>30200</c:v>
                </c:pt>
                <c:pt idx="5">
                  <c:v>46775</c:v>
                </c:pt>
                <c:pt idx="6">
                  <c:v>46775</c:v>
                </c:pt>
                <c:pt idx="7">
                  <c:v>77375</c:v>
                </c:pt>
                <c:pt idx="8">
                  <c:v>77375</c:v>
                </c:pt>
                <c:pt idx="9">
                  <c:v>77375</c:v>
                </c:pt>
                <c:pt idx="10">
                  <c:v>77375</c:v>
                </c:pt>
                <c:pt idx="11">
                  <c:v>109475</c:v>
                </c:pt>
                <c:pt idx="12">
                  <c:v>109475</c:v>
                </c:pt>
                <c:pt idx="13">
                  <c:v>109475</c:v>
                </c:pt>
                <c:pt idx="14">
                  <c:v>114350</c:v>
                </c:pt>
                <c:pt idx="15">
                  <c:v>114350</c:v>
                </c:pt>
                <c:pt idx="16">
                  <c:v>115250</c:v>
                </c:pt>
                <c:pt idx="17">
                  <c:v>139625</c:v>
                </c:pt>
                <c:pt idx="18">
                  <c:v>168625</c:v>
                </c:pt>
                <c:pt idx="19">
                  <c:v>168625</c:v>
                </c:pt>
                <c:pt idx="20">
                  <c:v>168625</c:v>
                </c:pt>
                <c:pt idx="21">
                  <c:v>168625</c:v>
                </c:pt>
                <c:pt idx="22">
                  <c:v>168625</c:v>
                </c:pt>
                <c:pt idx="23">
                  <c:v>168625</c:v>
                </c:pt>
                <c:pt idx="24">
                  <c:v>168625</c:v>
                </c:pt>
                <c:pt idx="25">
                  <c:v>168625</c:v>
                </c:pt>
                <c:pt idx="26">
                  <c:v>205250</c:v>
                </c:pt>
                <c:pt idx="27">
                  <c:v>205250</c:v>
                </c:pt>
                <c:pt idx="28">
                  <c:v>241850</c:v>
                </c:pt>
                <c:pt idx="29">
                  <c:v>243800</c:v>
                </c:pt>
                <c:pt idx="30">
                  <c:v>250400</c:v>
                </c:pt>
                <c:pt idx="31">
                  <c:v>253900</c:v>
                </c:pt>
                <c:pt idx="32">
                  <c:v>310350</c:v>
                </c:pt>
                <c:pt idx="33">
                  <c:v>335150</c:v>
                </c:pt>
                <c:pt idx="34">
                  <c:v>335150</c:v>
                </c:pt>
                <c:pt idx="35">
                  <c:v>336550</c:v>
                </c:pt>
                <c:pt idx="36">
                  <c:v>337150</c:v>
                </c:pt>
                <c:pt idx="37">
                  <c:v>339950</c:v>
                </c:pt>
                <c:pt idx="38">
                  <c:v>340050</c:v>
                </c:pt>
                <c:pt idx="39">
                  <c:v>342450</c:v>
                </c:pt>
                <c:pt idx="40">
                  <c:v>391775</c:v>
                </c:pt>
                <c:pt idx="41">
                  <c:v>393875</c:v>
                </c:pt>
                <c:pt idx="42">
                  <c:v>406875</c:v>
                </c:pt>
                <c:pt idx="43">
                  <c:v>407975</c:v>
                </c:pt>
                <c:pt idx="44">
                  <c:v>414175</c:v>
                </c:pt>
                <c:pt idx="45">
                  <c:v>414175</c:v>
                </c:pt>
                <c:pt idx="46">
                  <c:v>468100</c:v>
                </c:pt>
                <c:pt idx="47">
                  <c:v>469300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1E-47F4-BF00-4BD09B37B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330832"/>
        <c:axId val="2135747951"/>
      </c:lineChart>
      <c:dateAx>
        <c:axId val="69330832"/>
        <c:scaling>
          <c:orientation val="minMax"/>
        </c:scaling>
        <c:delete val="0"/>
        <c:axPos val="b"/>
        <c:numFmt formatCode="m/d/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5747951"/>
        <c:crosses val="autoZero"/>
        <c:auto val="1"/>
        <c:lblOffset val="100"/>
        <c:baseTimeUnit val="days"/>
        <c:majorUnit val="5"/>
        <c:majorTimeUnit val="days"/>
      </c:dateAx>
      <c:valAx>
        <c:axId val="21357479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3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655352739998408E-2"/>
          <c:y val="3.8244514106583062E-2"/>
          <c:w val="0.90998101089636518"/>
          <c:h val="0.8012790955989435"/>
        </c:manualLayout>
      </c:layout>
      <c:lineChart>
        <c:grouping val="standard"/>
        <c:varyColors val="0"/>
        <c:ser>
          <c:idx val="0"/>
          <c:order val="0"/>
          <c:tx>
            <c:strRef>
              <c:f>'COVID-19_Vaccine_Delivery (5)'!$O$1</c:f>
              <c:strCache>
                <c:ptCount val="1"/>
                <c:pt idx="0">
                  <c:v>Administered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3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F2-4E60-AC28-CC7B4707D31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'COVID-19_Vaccine_Delivery (5)'!$N$9:$N$47</c:f>
              <c:numCache>
                <c:formatCode>m/d/yyyy</c:formatCode>
                <c:ptCount val="39"/>
                <c:pt idx="0">
                  <c:v>44186</c:v>
                </c:pt>
                <c:pt idx="1">
                  <c:v>44187</c:v>
                </c:pt>
                <c:pt idx="2">
                  <c:v>44188</c:v>
                </c:pt>
                <c:pt idx="3">
                  <c:v>44189</c:v>
                </c:pt>
                <c:pt idx="4">
                  <c:v>44190</c:v>
                </c:pt>
                <c:pt idx="5">
                  <c:v>44191</c:v>
                </c:pt>
                <c:pt idx="6">
                  <c:v>44192</c:v>
                </c:pt>
                <c:pt idx="7">
                  <c:v>44193</c:v>
                </c:pt>
                <c:pt idx="8">
                  <c:v>44194</c:v>
                </c:pt>
                <c:pt idx="9">
                  <c:v>44195</c:v>
                </c:pt>
                <c:pt idx="10">
                  <c:v>44196</c:v>
                </c:pt>
                <c:pt idx="11">
                  <c:v>44197</c:v>
                </c:pt>
                <c:pt idx="12">
                  <c:v>44198</c:v>
                </c:pt>
                <c:pt idx="13">
                  <c:v>44199</c:v>
                </c:pt>
                <c:pt idx="14">
                  <c:v>44200</c:v>
                </c:pt>
                <c:pt idx="15">
                  <c:v>44201</c:v>
                </c:pt>
                <c:pt idx="16">
                  <c:v>44202</c:v>
                </c:pt>
                <c:pt idx="17">
                  <c:v>44203</c:v>
                </c:pt>
                <c:pt idx="18">
                  <c:v>44204</c:v>
                </c:pt>
                <c:pt idx="19">
                  <c:v>44205</c:v>
                </c:pt>
                <c:pt idx="20">
                  <c:v>44206</c:v>
                </c:pt>
                <c:pt idx="21">
                  <c:v>44207</c:v>
                </c:pt>
                <c:pt idx="22">
                  <c:v>44208</c:v>
                </c:pt>
                <c:pt idx="23">
                  <c:v>44209</c:v>
                </c:pt>
                <c:pt idx="24">
                  <c:v>44210</c:v>
                </c:pt>
                <c:pt idx="25">
                  <c:v>44211</c:v>
                </c:pt>
                <c:pt idx="26">
                  <c:v>44212</c:v>
                </c:pt>
                <c:pt idx="27">
                  <c:v>44213</c:v>
                </c:pt>
                <c:pt idx="28">
                  <c:v>44214</c:v>
                </c:pt>
                <c:pt idx="29">
                  <c:v>44215</c:v>
                </c:pt>
                <c:pt idx="30">
                  <c:v>44216</c:v>
                </c:pt>
                <c:pt idx="31">
                  <c:v>44217</c:v>
                </c:pt>
                <c:pt idx="32">
                  <c:v>44218</c:v>
                </c:pt>
                <c:pt idx="33">
                  <c:v>44219</c:v>
                </c:pt>
                <c:pt idx="34">
                  <c:v>44220</c:v>
                </c:pt>
                <c:pt idx="35">
                  <c:v>44221</c:v>
                </c:pt>
                <c:pt idx="36">
                  <c:v>44222</c:v>
                </c:pt>
                <c:pt idx="37">
                  <c:v>44223</c:v>
                </c:pt>
                <c:pt idx="38">
                  <c:v>44224</c:v>
                </c:pt>
              </c:numCache>
            </c:numRef>
          </c:cat>
          <c:val>
            <c:numRef>
              <c:f>'COVID-19_Vaccine_Delivery (5)'!$O$9:$O$47</c:f>
              <c:numCache>
                <c:formatCode>General</c:formatCode>
                <c:ptCount val="39"/>
                <c:pt idx="0">
                  <c:v>18966</c:v>
                </c:pt>
                <c:pt idx="1">
                  <c:v>24032</c:v>
                </c:pt>
                <c:pt idx="2">
                  <c:v>28012</c:v>
                </c:pt>
                <c:pt idx="3">
                  <c:v>29326</c:v>
                </c:pt>
                <c:pt idx="4">
                  <c:v>29326</c:v>
                </c:pt>
                <c:pt idx="5">
                  <c:v>29901</c:v>
                </c:pt>
                <c:pt idx="6">
                  <c:v>29902</c:v>
                </c:pt>
                <c:pt idx="7">
                  <c:v>33041</c:v>
                </c:pt>
                <c:pt idx="8">
                  <c:v>37718</c:v>
                </c:pt>
                <c:pt idx="9">
                  <c:v>43938</c:v>
                </c:pt>
                <c:pt idx="10">
                  <c:v>46361</c:v>
                </c:pt>
                <c:pt idx="11">
                  <c:v>46363</c:v>
                </c:pt>
                <c:pt idx="12">
                  <c:v>47517</c:v>
                </c:pt>
                <c:pt idx="13">
                  <c:v>48782</c:v>
                </c:pt>
                <c:pt idx="14">
                  <c:v>52647</c:v>
                </c:pt>
                <c:pt idx="15">
                  <c:v>56875</c:v>
                </c:pt>
                <c:pt idx="16">
                  <c:v>61048</c:v>
                </c:pt>
                <c:pt idx="17">
                  <c:v>66569</c:v>
                </c:pt>
                <c:pt idx="18">
                  <c:v>75648</c:v>
                </c:pt>
                <c:pt idx="19">
                  <c:v>79289</c:v>
                </c:pt>
                <c:pt idx="20">
                  <c:v>80510</c:v>
                </c:pt>
                <c:pt idx="21">
                  <c:v>86310</c:v>
                </c:pt>
                <c:pt idx="22">
                  <c:v>93909</c:v>
                </c:pt>
                <c:pt idx="23">
                  <c:v>101282</c:v>
                </c:pt>
                <c:pt idx="24">
                  <c:v>105801</c:v>
                </c:pt>
                <c:pt idx="25">
                  <c:v>109800</c:v>
                </c:pt>
                <c:pt idx="26">
                  <c:v>112934</c:v>
                </c:pt>
                <c:pt idx="27">
                  <c:v>114207</c:v>
                </c:pt>
                <c:pt idx="28">
                  <c:v>118565</c:v>
                </c:pt>
                <c:pt idx="29">
                  <c:v>124819</c:v>
                </c:pt>
                <c:pt idx="30">
                  <c:v>134279</c:v>
                </c:pt>
                <c:pt idx="31">
                  <c:v>145422</c:v>
                </c:pt>
                <c:pt idx="32">
                  <c:v>156205</c:v>
                </c:pt>
                <c:pt idx="33">
                  <c:v>160790</c:v>
                </c:pt>
                <c:pt idx="34">
                  <c:v>162680</c:v>
                </c:pt>
                <c:pt idx="35">
                  <c:v>170557</c:v>
                </c:pt>
                <c:pt idx="36">
                  <c:v>180547</c:v>
                </c:pt>
                <c:pt idx="37">
                  <c:v>191775</c:v>
                </c:pt>
                <c:pt idx="38">
                  <c:v>200066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F2-4E60-AC28-CC7B4707D310}"/>
            </c:ext>
          </c:extLst>
        </c:ser>
        <c:ser>
          <c:idx val="1"/>
          <c:order val="1"/>
          <c:tx>
            <c:strRef>
              <c:f>'COVID-19_Vaccine_Delivery (5)'!$P$1</c:f>
              <c:strCache>
                <c:ptCount val="1"/>
                <c:pt idx="0">
                  <c:v>Delivered - 7 Days Prior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3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F2-4E60-AC28-CC7B4707D31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'COVID-19_Vaccine_Delivery (5)'!$N$9:$N$47</c:f>
              <c:numCache>
                <c:formatCode>m/d/yyyy</c:formatCode>
                <c:ptCount val="39"/>
                <c:pt idx="0">
                  <c:v>44186</c:v>
                </c:pt>
                <c:pt idx="1">
                  <c:v>44187</c:v>
                </c:pt>
                <c:pt idx="2">
                  <c:v>44188</c:v>
                </c:pt>
                <c:pt idx="3">
                  <c:v>44189</c:v>
                </c:pt>
                <c:pt idx="4">
                  <c:v>44190</c:v>
                </c:pt>
                <c:pt idx="5">
                  <c:v>44191</c:v>
                </c:pt>
                <c:pt idx="6">
                  <c:v>44192</c:v>
                </c:pt>
                <c:pt idx="7">
                  <c:v>44193</c:v>
                </c:pt>
                <c:pt idx="8">
                  <c:v>44194</c:v>
                </c:pt>
                <c:pt idx="9">
                  <c:v>44195</c:v>
                </c:pt>
                <c:pt idx="10">
                  <c:v>44196</c:v>
                </c:pt>
                <c:pt idx="11">
                  <c:v>44197</c:v>
                </c:pt>
                <c:pt idx="12">
                  <c:v>44198</c:v>
                </c:pt>
                <c:pt idx="13">
                  <c:v>44199</c:v>
                </c:pt>
                <c:pt idx="14">
                  <c:v>44200</c:v>
                </c:pt>
                <c:pt idx="15">
                  <c:v>44201</c:v>
                </c:pt>
                <c:pt idx="16">
                  <c:v>44202</c:v>
                </c:pt>
                <c:pt idx="17">
                  <c:v>44203</c:v>
                </c:pt>
                <c:pt idx="18">
                  <c:v>44204</c:v>
                </c:pt>
                <c:pt idx="19">
                  <c:v>44205</c:v>
                </c:pt>
                <c:pt idx="20">
                  <c:v>44206</c:v>
                </c:pt>
                <c:pt idx="21">
                  <c:v>44207</c:v>
                </c:pt>
                <c:pt idx="22">
                  <c:v>44208</c:v>
                </c:pt>
                <c:pt idx="23">
                  <c:v>44209</c:v>
                </c:pt>
                <c:pt idx="24">
                  <c:v>44210</c:v>
                </c:pt>
                <c:pt idx="25">
                  <c:v>44211</c:v>
                </c:pt>
                <c:pt idx="26">
                  <c:v>44212</c:v>
                </c:pt>
                <c:pt idx="27">
                  <c:v>44213</c:v>
                </c:pt>
                <c:pt idx="28">
                  <c:v>44214</c:v>
                </c:pt>
                <c:pt idx="29">
                  <c:v>44215</c:v>
                </c:pt>
                <c:pt idx="30">
                  <c:v>44216</c:v>
                </c:pt>
                <c:pt idx="31">
                  <c:v>44217</c:v>
                </c:pt>
                <c:pt idx="32">
                  <c:v>44218</c:v>
                </c:pt>
                <c:pt idx="33">
                  <c:v>44219</c:v>
                </c:pt>
                <c:pt idx="34">
                  <c:v>44220</c:v>
                </c:pt>
                <c:pt idx="35">
                  <c:v>44221</c:v>
                </c:pt>
                <c:pt idx="36">
                  <c:v>44222</c:v>
                </c:pt>
                <c:pt idx="37">
                  <c:v>44223</c:v>
                </c:pt>
                <c:pt idx="38">
                  <c:v>44224</c:v>
                </c:pt>
              </c:numCache>
            </c:numRef>
          </c:cat>
          <c:val>
            <c:numRef>
              <c:f>'COVID-19_Vaccine_Delivery (5)'!$P$9:$P$47</c:f>
              <c:numCache>
                <c:formatCode>General</c:formatCode>
                <c:ptCount val="39"/>
                <c:pt idx="0">
                  <c:v>4875</c:v>
                </c:pt>
                <c:pt idx="1">
                  <c:v>4875</c:v>
                </c:pt>
                <c:pt idx="2">
                  <c:v>4875</c:v>
                </c:pt>
                <c:pt idx="3">
                  <c:v>23400</c:v>
                </c:pt>
                <c:pt idx="4">
                  <c:v>23400</c:v>
                </c:pt>
                <c:pt idx="5">
                  <c:v>23400</c:v>
                </c:pt>
                <c:pt idx="6">
                  <c:v>54000</c:v>
                </c:pt>
                <c:pt idx="7">
                  <c:v>77375</c:v>
                </c:pt>
                <c:pt idx="8">
                  <c:v>77375</c:v>
                </c:pt>
                <c:pt idx="9">
                  <c:v>77375</c:v>
                </c:pt>
                <c:pt idx="10">
                  <c:v>92675</c:v>
                </c:pt>
                <c:pt idx="11">
                  <c:v>92675</c:v>
                </c:pt>
                <c:pt idx="12">
                  <c:v>92675</c:v>
                </c:pt>
                <c:pt idx="13">
                  <c:v>92675</c:v>
                </c:pt>
                <c:pt idx="14">
                  <c:v>93875</c:v>
                </c:pt>
                <c:pt idx="15">
                  <c:v>113375</c:v>
                </c:pt>
                <c:pt idx="16">
                  <c:v>114275</c:v>
                </c:pt>
                <c:pt idx="17">
                  <c:v>128250</c:v>
                </c:pt>
                <c:pt idx="18">
                  <c:v>128250</c:v>
                </c:pt>
                <c:pt idx="19">
                  <c:v>128250</c:v>
                </c:pt>
                <c:pt idx="20">
                  <c:v>128250</c:v>
                </c:pt>
                <c:pt idx="21">
                  <c:v>153025</c:v>
                </c:pt>
                <c:pt idx="22">
                  <c:v>168625</c:v>
                </c:pt>
                <c:pt idx="23">
                  <c:v>168625</c:v>
                </c:pt>
                <c:pt idx="24">
                  <c:v>168625</c:v>
                </c:pt>
                <c:pt idx="25">
                  <c:v>168625</c:v>
                </c:pt>
                <c:pt idx="26">
                  <c:v>168625</c:v>
                </c:pt>
                <c:pt idx="27">
                  <c:v>199225</c:v>
                </c:pt>
                <c:pt idx="28">
                  <c:v>201725</c:v>
                </c:pt>
                <c:pt idx="29">
                  <c:v>241750</c:v>
                </c:pt>
                <c:pt idx="30">
                  <c:v>241850</c:v>
                </c:pt>
                <c:pt idx="31">
                  <c:v>269600</c:v>
                </c:pt>
                <c:pt idx="32">
                  <c:v>270200</c:v>
                </c:pt>
                <c:pt idx="33">
                  <c:v>270200</c:v>
                </c:pt>
                <c:pt idx="34">
                  <c:v>270200</c:v>
                </c:pt>
                <c:pt idx="35">
                  <c:v>270200</c:v>
                </c:pt>
                <c:pt idx="36">
                  <c:v>325150</c:v>
                </c:pt>
                <c:pt idx="37">
                  <c:v>337450</c:v>
                </c:pt>
                <c:pt idx="38">
                  <c:v>354450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F2-4E60-AC28-CC7B4707D3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9291144"/>
        <c:axId val="1109291800"/>
      </c:lineChart>
      <c:dateAx>
        <c:axId val="1109291144"/>
        <c:scaling>
          <c:orientation val="minMax"/>
        </c:scaling>
        <c:delete val="0"/>
        <c:axPos val="b"/>
        <c:numFmt formatCode="m/d/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9291800"/>
        <c:crosses val="autoZero"/>
        <c:auto val="1"/>
        <c:lblOffset val="100"/>
        <c:baseTimeUnit val="days"/>
        <c:majorUnit val="5"/>
        <c:majorTimeUnit val="days"/>
      </c:dateAx>
      <c:valAx>
        <c:axId val="1109291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9291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'COVID-19_Vax_ChiProv_7DRA_01202'!$C$1</c:f>
              <c:strCache>
                <c:ptCount val="1"/>
                <c:pt idx="0">
                  <c:v>All Doses</c:v>
                </c:pt>
              </c:strCache>
            </c:strRef>
          </c:tx>
          <c:spPr>
            <a:ln w="476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41"/>
              <c:layout>
                <c:manualLayout>
                  <c:x val="-1.3888888888888888E-2"/>
                  <c:y val="-4.07523510971786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5C-43DE-81BD-D0C915929C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'COVID-19_Vax_ChiProv_7DRA_01202'!$A$2:$A$43</c:f>
              <c:numCache>
                <c:formatCode>m/d/yyyy</c:formatCode>
                <c:ptCount val="42"/>
                <c:pt idx="0">
                  <c:v>44180</c:v>
                </c:pt>
                <c:pt idx="1">
                  <c:v>44181</c:v>
                </c:pt>
                <c:pt idx="2">
                  <c:v>44182</c:v>
                </c:pt>
                <c:pt idx="3">
                  <c:v>44183</c:v>
                </c:pt>
                <c:pt idx="4">
                  <c:v>44184</c:v>
                </c:pt>
                <c:pt idx="5">
                  <c:v>44185</c:v>
                </c:pt>
                <c:pt idx="6">
                  <c:v>44186</c:v>
                </c:pt>
                <c:pt idx="7">
                  <c:v>44187</c:v>
                </c:pt>
                <c:pt idx="8">
                  <c:v>44188</c:v>
                </c:pt>
                <c:pt idx="9">
                  <c:v>44189</c:v>
                </c:pt>
                <c:pt idx="10">
                  <c:v>44190</c:v>
                </c:pt>
                <c:pt idx="11">
                  <c:v>44191</c:v>
                </c:pt>
                <c:pt idx="12">
                  <c:v>44192</c:v>
                </c:pt>
                <c:pt idx="13">
                  <c:v>44193</c:v>
                </c:pt>
                <c:pt idx="14">
                  <c:v>44194</c:v>
                </c:pt>
                <c:pt idx="15">
                  <c:v>44195</c:v>
                </c:pt>
                <c:pt idx="16">
                  <c:v>44196</c:v>
                </c:pt>
                <c:pt idx="17">
                  <c:v>44197</c:v>
                </c:pt>
                <c:pt idx="18">
                  <c:v>44198</c:v>
                </c:pt>
                <c:pt idx="19">
                  <c:v>44199</c:v>
                </c:pt>
                <c:pt idx="20">
                  <c:v>44200</c:v>
                </c:pt>
                <c:pt idx="21">
                  <c:v>44201</c:v>
                </c:pt>
                <c:pt idx="22">
                  <c:v>44202</c:v>
                </c:pt>
                <c:pt idx="23">
                  <c:v>44203</c:v>
                </c:pt>
                <c:pt idx="24">
                  <c:v>44204</c:v>
                </c:pt>
                <c:pt idx="25">
                  <c:v>44205</c:v>
                </c:pt>
                <c:pt idx="26">
                  <c:v>44206</c:v>
                </c:pt>
                <c:pt idx="27">
                  <c:v>44207</c:v>
                </c:pt>
                <c:pt idx="28">
                  <c:v>44208</c:v>
                </c:pt>
                <c:pt idx="29">
                  <c:v>44209</c:v>
                </c:pt>
                <c:pt idx="30">
                  <c:v>44210</c:v>
                </c:pt>
                <c:pt idx="31">
                  <c:v>44211</c:v>
                </c:pt>
                <c:pt idx="32">
                  <c:v>44212</c:v>
                </c:pt>
                <c:pt idx="33">
                  <c:v>44213</c:v>
                </c:pt>
                <c:pt idx="34">
                  <c:v>44214</c:v>
                </c:pt>
                <c:pt idx="35">
                  <c:v>44215</c:v>
                </c:pt>
                <c:pt idx="36">
                  <c:v>44216</c:v>
                </c:pt>
                <c:pt idx="37">
                  <c:v>44217</c:v>
                </c:pt>
                <c:pt idx="38">
                  <c:v>44218</c:v>
                </c:pt>
                <c:pt idx="39">
                  <c:v>44219</c:v>
                </c:pt>
                <c:pt idx="40">
                  <c:v>44220</c:v>
                </c:pt>
                <c:pt idx="41">
                  <c:v>44221</c:v>
                </c:pt>
              </c:numCache>
            </c:numRef>
          </c:cat>
          <c:val>
            <c:numRef>
              <c:f>'COVID-19_Vax_ChiProv_7DRA_01202'!$C$2:$C$43</c:f>
              <c:numCache>
                <c:formatCode>General</c:formatCode>
                <c:ptCount val="42"/>
                <c:pt idx="0">
                  <c:v>8</c:v>
                </c:pt>
                <c:pt idx="1">
                  <c:v>49</c:v>
                </c:pt>
                <c:pt idx="2">
                  <c:v>545</c:v>
                </c:pt>
                <c:pt idx="3">
                  <c:v>1958</c:v>
                </c:pt>
                <c:pt idx="4">
                  <c:v>2237</c:v>
                </c:pt>
                <c:pt idx="5">
                  <c:v>2182</c:v>
                </c:pt>
                <c:pt idx="6">
                  <c:v>2709</c:v>
                </c:pt>
                <c:pt idx="7">
                  <c:v>3431</c:v>
                </c:pt>
                <c:pt idx="8">
                  <c:v>3987</c:v>
                </c:pt>
                <c:pt idx="9">
                  <c:v>3955</c:v>
                </c:pt>
                <c:pt idx="10">
                  <c:v>3070</c:v>
                </c:pt>
                <c:pt idx="11">
                  <c:v>2673</c:v>
                </c:pt>
                <c:pt idx="12">
                  <c:v>2400</c:v>
                </c:pt>
                <c:pt idx="13">
                  <c:v>2010</c:v>
                </c:pt>
                <c:pt idx="14">
                  <c:v>1954</c:v>
                </c:pt>
                <c:pt idx="15">
                  <c:v>2274</c:v>
                </c:pt>
                <c:pt idx="16">
                  <c:v>2431</c:v>
                </c:pt>
                <c:pt idx="17">
                  <c:v>2431</c:v>
                </c:pt>
                <c:pt idx="18">
                  <c:v>2514</c:v>
                </c:pt>
                <c:pt idx="19">
                  <c:v>2694</c:v>
                </c:pt>
                <c:pt idx="20">
                  <c:v>2798</c:v>
                </c:pt>
                <c:pt idx="21">
                  <c:v>2733</c:v>
                </c:pt>
                <c:pt idx="22">
                  <c:v>2441</c:v>
                </c:pt>
                <c:pt idx="23">
                  <c:v>2885</c:v>
                </c:pt>
                <c:pt idx="24">
                  <c:v>4181</c:v>
                </c:pt>
                <c:pt idx="25">
                  <c:v>4535</c:v>
                </c:pt>
                <c:pt idx="26">
                  <c:v>4529</c:v>
                </c:pt>
                <c:pt idx="27">
                  <c:v>4805</c:v>
                </c:pt>
                <c:pt idx="28">
                  <c:v>5288</c:v>
                </c:pt>
                <c:pt idx="29">
                  <c:v>5745</c:v>
                </c:pt>
                <c:pt idx="30">
                  <c:v>5600</c:v>
                </c:pt>
                <c:pt idx="31">
                  <c:v>4875</c:v>
                </c:pt>
                <c:pt idx="32">
                  <c:v>4804</c:v>
                </c:pt>
                <c:pt idx="33">
                  <c:v>4811</c:v>
                </c:pt>
                <c:pt idx="34">
                  <c:v>4604</c:v>
                </c:pt>
                <c:pt idx="35">
                  <c:v>4412</c:v>
                </c:pt>
                <c:pt idx="36">
                  <c:v>4688</c:v>
                </c:pt>
                <c:pt idx="37">
                  <c:v>5620</c:v>
                </c:pt>
                <c:pt idx="38">
                  <c:v>6573</c:v>
                </c:pt>
                <c:pt idx="39">
                  <c:v>6780</c:v>
                </c:pt>
                <c:pt idx="40">
                  <c:v>6868</c:v>
                </c:pt>
                <c:pt idx="41">
                  <c:v>7355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D8-4FAC-9CAE-E3A63F29BDE3}"/>
            </c:ext>
          </c:extLst>
        </c:ser>
        <c:ser>
          <c:idx val="1"/>
          <c:order val="1"/>
          <c:tx>
            <c:strRef>
              <c:f>'COVID-19_Vax_ChiProv_7DRA_01202'!$E$1</c:f>
              <c:strCache>
                <c:ptCount val="1"/>
                <c:pt idx="0">
                  <c:v>First Doses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41"/>
              <c:layout>
                <c:manualLayout>
                  <c:x val="-1.3888888888888888E-2"/>
                  <c:y val="-3.4482758620689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5C-43DE-81BD-D0C915929C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'COVID-19_Vax_ChiProv_7DRA_01202'!$A$2:$A$43</c:f>
              <c:numCache>
                <c:formatCode>m/d/yyyy</c:formatCode>
                <c:ptCount val="42"/>
                <c:pt idx="0">
                  <c:v>44180</c:v>
                </c:pt>
                <c:pt idx="1">
                  <c:v>44181</c:v>
                </c:pt>
                <c:pt idx="2">
                  <c:v>44182</c:v>
                </c:pt>
                <c:pt idx="3">
                  <c:v>44183</c:v>
                </c:pt>
                <c:pt idx="4">
                  <c:v>44184</c:v>
                </c:pt>
                <c:pt idx="5">
                  <c:v>44185</c:v>
                </c:pt>
                <c:pt idx="6">
                  <c:v>44186</c:v>
                </c:pt>
                <c:pt idx="7">
                  <c:v>44187</c:v>
                </c:pt>
                <c:pt idx="8">
                  <c:v>44188</c:v>
                </c:pt>
                <c:pt idx="9">
                  <c:v>44189</c:v>
                </c:pt>
                <c:pt idx="10">
                  <c:v>44190</c:v>
                </c:pt>
                <c:pt idx="11">
                  <c:v>44191</c:v>
                </c:pt>
                <c:pt idx="12">
                  <c:v>44192</c:v>
                </c:pt>
                <c:pt idx="13">
                  <c:v>44193</c:v>
                </c:pt>
                <c:pt idx="14">
                  <c:v>44194</c:v>
                </c:pt>
                <c:pt idx="15">
                  <c:v>44195</c:v>
                </c:pt>
                <c:pt idx="16">
                  <c:v>44196</c:v>
                </c:pt>
                <c:pt idx="17">
                  <c:v>44197</c:v>
                </c:pt>
                <c:pt idx="18">
                  <c:v>44198</c:v>
                </c:pt>
                <c:pt idx="19">
                  <c:v>44199</c:v>
                </c:pt>
                <c:pt idx="20">
                  <c:v>44200</c:v>
                </c:pt>
                <c:pt idx="21">
                  <c:v>44201</c:v>
                </c:pt>
                <c:pt idx="22">
                  <c:v>44202</c:v>
                </c:pt>
                <c:pt idx="23">
                  <c:v>44203</c:v>
                </c:pt>
                <c:pt idx="24">
                  <c:v>44204</c:v>
                </c:pt>
                <c:pt idx="25">
                  <c:v>44205</c:v>
                </c:pt>
                <c:pt idx="26">
                  <c:v>44206</c:v>
                </c:pt>
                <c:pt idx="27">
                  <c:v>44207</c:v>
                </c:pt>
                <c:pt idx="28">
                  <c:v>44208</c:v>
                </c:pt>
                <c:pt idx="29">
                  <c:v>44209</c:v>
                </c:pt>
                <c:pt idx="30">
                  <c:v>44210</c:v>
                </c:pt>
                <c:pt idx="31">
                  <c:v>44211</c:v>
                </c:pt>
                <c:pt idx="32">
                  <c:v>44212</c:v>
                </c:pt>
                <c:pt idx="33">
                  <c:v>44213</c:v>
                </c:pt>
                <c:pt idx="34">
                  <c:v>44214</c:v>
                </c:pt>
                <c:pt idx="35">
                  <c:v>44215</c:v>
                </c:pt>
                <c:pt idx="36">
                  <c:v>44216</c:v>
                </c:pt>
                <c:pt idx="37">
                  <c:v>44217</c:v>
                </c:pt>
                <c:pt idx="38">
                  <c:v>44218</c:v>
                </c:pt>
                <c:pt idx="39">
                  <c:v>44219</c:v>
                </c:pt>
                <c:pt idx="40">
                  <c:v>44220</c:v>
                </c:pt>
                <c:pt idx="41">
                  <c:v>44221</c:v>
                </c:pt>
              </c:numCache>
            </c:numRef>
          </c:cat>
          <c:val>
            <c:numRef>
              <c:f>'COVID-19_Vax_ChiProv_7DRA_01202'!$E$2:$E$43</c:f>
              <c:numCache>
                <c:formatCode>General</c:formatCode>
                <c:ptCount val="42"/>
                <c:pt idx="0">
                  <c:v>8</c:v>
                </c:pt>
                <c:pt idx="1">
                  <c:v>49</c:v>
                </c:pt>
                <c:pt idx="2">
                  <c:v>545</c:v>
                </c:pt>
                <c:pt idx="3">
                  <c:v>1958</c:v>
                </c:pt>
                <c:pt idx="4">
                  <c:v>2237</c:v>
                </c:pt>
                <c:pt idx="5">
                  <c:v>2182</c:v>
                </c:pt>
                <c:pt idx="6">
                  <c:v>2709</c:v>
                </c:pt>
                <c:pt idx="7">
                  <c:v>3431</c:v>
                </c:pt>
                <c:pt idx="8">
                  <c:v>3987</c:v>
                </c:pt>
                <c:pt idx="9">
                  <c:v>3955</c:v>
                </c:pt>
                <c:pt idx="10">
                  <c:v>3070</c:v>
                </c:pt>
                <c:pt idx="11">
                  <c:v>2673</c:v>
                </c:pt>
                <c:pt idx="12">
                  <c:v>2400</c:v>
                </c:pt>
                <c:pt idx="13">
                  <c:v>2010</c:v>
                </c:pt>
                <c:pt idx="14">
                  <c:v>1954</c:v>
                </c:pt>
                <c:pt idx="15">
                  <c:v>2274</c:v>
                </c:pt>
                <c:pt idx="16">
                  <c:v>2431</c:v>
                </c:pt>
                <c:pt idx="17">
                  <c:v>2431</c:v>
                </c:pt>
                <c:pt idx="18">
                  <c:v>2514</c:v>
                </c:pt>
                <c:pt idx="19">
                  <c:v>2689</c:v>
                </c:pt>
                <c:pt idx="20">
                  <c:v>2758</c:v>
                </c:pt>
                <c:pt idx="21">
                  <c:v>2647</c:v>
                </c:pt>
                <c:pt idx="22">
                  <c:v>2256</c:v>
                </c:pt>
                <c:pt idx="23">
                  <c:v>2375</c:v>
                </c:pt>
                <c:pt idx="24">
                  <c:v>2989</c:v>
                </c:pt>
                <c:pt idx="25">
                  <c:v>3052</c:v>
                </c:pt>
                <c:pt idx="26">
                  <c:v>2958</c:v>
                </c:pt>
                <c:pt idx="27">
                  <c:v>2713</c:v>
                </c:pt>
                <c:pt idx="28">
                  <c:v>2676</c:v>
                </c:pt>
                <c:pt idx="29">
                  <c:v>2770</c:v>
                </c:pt>
                <c:pt idx="30">
                  <c:v>2794</c:v>
                </c:pt>
                <c:pt idx="31">
                  <c:v>2676</c:v>
                </c:pt>
                <c:pt idx="32">
                  <c:v>2816</c:v>
                </c:pt>
                <c:pt idx="33">
                  <c:v>2826</c:v>
                </c:pt>
                <c:pt idx="34">
                  <c:v>2866</c:v>
                </c:pt>
                <c:pt idx="35">
                  <c:v>2807</c:v>
                </c:pt>
                <c:pt idx="36">
                  <c:v>2995</c:v>
                </c:pt>
                <c:pt idx="37">
                  <c:v>3723</c:v>
                </c:pt>
                <c:pt idx="38">
                  <c:v>4566</c:v>
                </c:pt>
                <c:pt idx="39">
                  <c:v>4777</c:v>
                </c:pt>
                <c:pt idx="40">
                  <c:v>4936</c:v>
                </c:pt>
                <c:pt idx="41">
                  <c:v>5326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D8-4FAC-9CAE-E3A63F29BDE3}"/>
            </c:ext>
          </c:extLst>
        </c:ser>
        <c:ser>
          <c:idx val="2"/>
          <c:order val="2"/>
          <c:tx>
            <c:strRef>
              <c:f>'COVID-19_Vax_ChiProv_7DRA_01202'!$G$1</c:f>
              <c:strCache>
                <c:ptCount val="1"/>
                <c:pt idx="0">
                  <c:v>Second Doses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41"/>
              <c:layout>
                <c:manualLayout>
                  <c:x val="-1.6414141414141416E-2"/>
                  <c:y val="-4.0752351097178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5C-43DE-81BD-D0C915929C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'COVID-19_Vax_ChiProv_7DRA_01202'!$A$2:$A$43</c:f>
              <c:numCache>
                <c:formatCode>m/d/yyyy</c:formatCode>
                <c:ptCount val="42"/>
                <c:pt idx="0">
                  <c:v>44180</c:v>
                </c:pt>
                <c:pt idx="1">
                  <c:v>44181</c:v>
                </c:pt>
                <c:pt idx="2">
                  <c:v>44182</c:v>
                </c:pt>
                <c:pt idx="3">
                  <c:v>44183</c:v>
                </c:pt>
                <c:pt idx="4">
                  <c:v>44184</c:v>
                </c:pt>
                <c:pt idx="5">
                  <c:v>44185</c:v>
                </c:pt>
                <c:pt idx="6">
                  <c:v>44186</c:v>
                </c:pt>
                <c:pt idx="7">
                  <c:v>44187</c:v>
                </c:pt>
                <c:pt idx="8">
                  <c:v>44188</c:v>
                </c:pt>
                <c:pt idx="9">
                  <c:v>44189</c:v>
                </c:pt>
                <c:pt idx="10">
                  <c:v>44190</c:v>
                </c:pt>
                <c:pt idx="11">
                  <c:v>44191</c:v>
                </c:pt>
                <c:pt idx="12">
                  <c:v>44192</c:v>
                </c:pt>
                <c:pt idx="13">
                  <c:v>44193</c:v>
                </c:pt>
                <c:pt idx="14">
                  <c:v>44194</c:v>
                </c:pt>
                <c:pt idx="15">
                  <c:v>44195</c:v>
                </c:pt>
                <c:pt idx="16">
                  <c:v>44196</c:v>
                </c:pt>
                <c:pt idx="17">
                  <c:v>44197</c:v>
                </c:pt>
                <c:pt idx="18">
                  <c:v>44198</c:v>
                </c:pt>
                <c:pt idx="19">
                  <c:v>44199</c:v>
                </c:pt>
                <c:pt idx="20">
                  <c:v>44200</c:v>
                </c:pt>
                <c:pt idx="21">
                  <c:v>44201</c:v>
                </c:pt>
                <c:pt idx="22">
                  <c:v>44202</c:v>
                </c:pt>
                <c:pt idx="23">
                  <c:v>44203</c:v>
                </c:pt>
                <c:pt idx="24">
                  <c:v>44204</c:v>
                </c:pt>
                <c:pt idx="25">
                  <c:v>44205</c:v>
                </c:pt>
                <c:pt idx="26">
                  <c:v>44206</c:v>
                </c:pt>
                <c:pt idx="27">
                  <c:v>44207</c:v>
                </c:pt>
                <c:pt idx="28">
                  <c:v>44208</c:v>
                </c:pt>
                <c:pt idx="29">
                  <c:v>44209</c:v>
                </c:pt>
                <c:pt idx="30">
                  <c:v>44210</c:v>
                </c:pt>
                <c:pt idx="31">
                  <c:v>44211</c:v>
                </c:pt>
                <c:pt idx="32">
                  <c:v>44212</c:v>
                </c:pt>
                <c:pt idx="33">
                  <c:v>44213</c:v>
                </c:pt>
                <c:pt idx="34">
                  <c:v>44214</c:v>
                </c:pt>
                <c:pt idx="35">
                  <c:v>44215</c:v>
                </c:pt>
                <c:pt idx="36">
                  <c:v>44216</c:v>
                </c:pt>
                <c:pt idx="37">
                  <c:v>44217</c:v>
                </c:pt>
                <c:pt idx="38">
                  <c:v>44218</c:v>
                </c:pt>
                <c:pt idx="39">
                  <c:v>44219</c:v>
                </c:pt>
                <c:pt idx="40">
                  <c:v>44220</c:v>
                </c:pt>
                <c:pt idx="41">
                  <c:v>44221</c:v>
                </c:pt>
              </c:numCache>
            </c:numRef>
          </c:cat>
          <c:val>
            <c:numRef>
              <c:f>'COVID-19_Vax_ChiProv_7DRA_01202'!$G$2:$G$43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6</c:v>
                </c:pt>
                <c:pt idx="20">
                  <c:v>40</c:v>
                </c:pt>
                <c:pt idx="21">
                  <c:v>86</c:v>
                </c:pt>
                <c:pt idx="22">
                  <c:v>185</c:v>
                </c:pt>
                <c:pt idx="23">
                  <c:v>510</c:v>
                </c:pt>
                <c:pt idx="24">
                  <c:v>1192</c:v>
                </c:pt>
                <c:pt idx="25">
                  <c:v>1482</c:v>
                </c:pt>
                <c:pt idx="26">
                  <c:v>1570</c:v>
                </c:pt>
                <c:pt idx="27">
                  <c:v>2092</c:v>
                </c:pt>
                <c:pt idx="28">
                  <c:v>2611</c:v>
                </c:pt>
                <c:pt idx="29">
                  <c:v>2975</c:v>
                </c:pt>
                <c:pt idx="30">
                  <c:v>2806</c:v>
                </c:pt>
                <c:pt idx="31">
                  <c:v>2198</c:v>
                </c:pt>
                <c:pt idx="32">
                  <c:v>1988</c:v>
                </c:pt>
                <c:pt idx="33">
                  <c:v>1985</c:v>
                </c:pt>
                <c:pt idx="34">
                  <c:v>1739</c:v>
                </c:pt>
                <c:pt idx="35">
                  <c:v>1605</c:v>
                </c:pt>
                <c:pt idx="36">
                  <c:v>1693</c:v>
                </c:pt>
                <c:pt idx="37">
                  <c:v>1897</c:v>
                </c:pt>
                <c:pt idx="38">
                  <c:v>2006</c:v>
                </c:pt>
                <c:pt idx="39">
                  <c:v>2003</c:v>
                </c:pt>
                <c:pt idx="40">
                  <c:v>1932</c:v>
                </c:pt>
                <c:pt idx="41">
                  <c:v>2029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9D8-4FAC-9CAE-E3A63F29B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5439064"/>
        <c:axId val="495438408"/>
      </c:lineChart>
      <c:dateAx>
        <c:axId val="495439064"/>
        <c:scaling>
          <c:orientation val="minMax"/>
        </c:scaling>
        <c:delete val="0"/>
        <c:axPos val="b"/>
        <c:numFmt formatCode="m/d/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438408"/>
        <c:crosses val="autoZero"/>
        <c:auto val="1"/>
        <c:lblOffset val="100"/>
        <c:baseTimeUnit val="days"/>
        <c:majorUnit val="5"/>
        <c:majorTimeUnit val="days"/>
      </c:dateAx>
      <c:valAx>
        <c:axId val="495438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439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Hospital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2020-51</c:v>
                </c:pt>
                <c:pt idx="1">
                  <c:v>2020-52</c:v>
                </c:pt>
                <c:pt idx="2">
                  <c:v>2020-53</c:v>
                </c:pt>
                <c:pt idx="3">
                  <c:v>2021-1</c:v>
                </c:pt>
                <c:pt idx="4">
                  <c:v>2021-2</c:v>
                </c:pt>
                <c:pt idx="5">
                  <c:v>2021-3</c:v>
                </c:pt>
                <c:pt idx="6">
                  <c:v>2021-4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9369</c:v>
                </c:pt>
                <c:pt idx="1">
                  <c:v>16236</c:v>
                </c:pt>
                <c:pt idx="2">
                  <c:v>12441</c:v>
                </c:pt>
                <c:pt idx="3">
                  <c:v>21628</c:v>
                </c:pt>
                <c:pt idx="4">
                  <c:v>21539</c:v>
                </c:pt>
                <c:pt idx="5">
                  <c:v>27227</c:v>
                </c:pt>
                <c:pt idx="6">
                  <c:v>8578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4B-4B5B-A7A6-694C5120CA1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FQHC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2020-51</c:v>
                </c:pt>
                <c:pt idx="1">
                  <c:v>2020-52</c:v>
                </c:pt>
                <c:pt idx="2">
                  <c:v>2020-53</c:v>
                </c:pt>
                <c:pt idx="3">
                  <c:v>2021-1</c:v>
                </c:pt>
                <c:pt idx="4">
                  <c:v>2021-2</c:v>
                </c:pt>
                <c:pt idx="5">
                  <c:v>2021-3</c:v>
                </c:pt>
                <c:pt idx="6">
                  <c:v>2021-4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33</c:v>
                </c:pt>
                <c:pt idx="1">
                  <c:v>63</c:v>
                </c:pt>
                <c:pt idx="2">
                  <c:v>604</c:v>
                </c:pt>
                <c:pt idx="3">
                  <c:v>1115</c:v>
                </c:pt>
                <c:pt idx="4">
                  <c:v>634</c:v>
                </c:pt>
                <c:pt idx="5">
                  <c:v>1323</c:v>
                </c:pt>
                <c:pt idx="6">
                  <c:v>1346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4B-4B5B-A7A6-694C5120CA1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Outpatient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2020-51</c:v>
                </c:pt>
                <c:pt idx="1">
                  <c:v>2020-52</c:v>
                </c:pt>
                <c:pt idx="2">
                  <c:v>2020-53</c:v>
                </c:pt>
                <c:pt idx="3">
                  <c:v>2021-1</c:v>
                </c:pt>
                <c:pt idx="4">
                  <c:v>2021-2</c:v>
                </c:pt>
                <c:pt idx="5">
                  <c:v>2021-3</c:v>
                </c:pt>
                <c:pt idx="6">
                  <c:v>2021-4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0">
                  <c:v>1778</c:v>
                </c:pt>
                <c:pt idx="1">
                  <c:v>2240</c:v>
                </c:pt>
                <c:pt idx="2">
                  <c:v>1245</c:v>
                </c:pt>
                <c:pt idx="3">
                  <c:v>1508</c:v>
                </c:pt>
                <c:pt idx="4">
                  <c:v>2651</c:v>
                </c:pt>
                <c:pt idx="5">
                  <c:v>6681</c:v>
                </c:pt>
                <c:pt idx="6">
                  <c:v>8690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4B-4B5B-A7A6-694C5120CA1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Pharmacy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2020-51</c:v>
                </c:pt>
                <c:pt idx="1">
                  <c:v>2020-52</c:v>
                </c:pt>
                <c:pt idx="2">
                  <c:v>2020-53</c:v>
                </c:pt>
                <c:pt idx="3">
                  <c:v>2021-1</c:v>
                </c:pt>
                <c:pt idx="4">
                  <c:v>2021-2</c:v>
                </c:pt>
                <c:pt idx="5">
                  <c:v>2021-3</c:v>
                </c:pt>
                <c:pt idx="6">
                  <c:v>2021-4</c:v>
                </c:pt>
              </c:strCache>
            </c:strRef>
          </c:cat>
          <c:val>
            <c:numRef>
              <c:f>Sheet1!$B$5:$H$5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2734</c:v>
                </c:pt>
                <c:pt idx="3">
                  <c:v>6607</c:v>
                </c:pt>
                <c:pt idx="4">
                  <c:v>5575</c:v>
                </c:pt>
                <c:pt idx="5">
                  <c:v>6411</c:v>
                </c:pt>
                <c:pt idx="6">
                  <c:v>4853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4B-4B5B-A7A6-694C5120CA1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Public Health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2020-51</c:v>
                </c:pt>
                <c:pt idx="1">
                  <c:v>2020-52</c:v>
                </c:pt>
                <c:pt idx="2">
                  <c:v>2020-53</c:v>
                </c:pt>
                <c:pt idx="3">
                  <c:v>2021-1</c:v>
                </c:pt>
                <c:pt idx="4">
                  <c:v>2021-2</c:v>
                </c:pt>
                <c:pt idx="5">
                  <c:v>2021-3</c:v>
                </c:pt>
                <c:pt idx="6">
                  <c:v>2021-4</c:v>
                </c:pt>
              </c:strCache>
            </c:strRef>
          </c:cat>
          <c:val>
            <c:numRef>
              <c:f>Sheet1!$B$6:$H$6</c:f>
              <c:numCache>
                <c:formatCode>General</c:formatCode>
                <c:ptCount val="7"/>
                <c:pt idx="0">
                  <c:v>5</c:v>
                </c:pt>
                <c:pt idx="1">
                  <c:v>171</c:v>
                </c:pt>
                <c:pt idx="2">
                  <c:v>574</c:v>
                </c:pt>
                <c:pt idx="3">
                  <c:v>884</c:v>
                </c:pt>
                <c:pt idx="4">
                  <c:v>3227</c:v>
                </c:pt>
                <c:pt idx="5">
                  <c:v>6086</c:v>
                </c:pt>
                <c:pt idx="6">
                  <c:v>2607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4B-4B5B-A7A6-694C5120CA1F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Urgent Care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2020-51</c:v>
                </c:pt>
                <c:pt idx="1">
                  <c:v>2020-52</c:v>
                </c:pt>
                <c:pt idx="2">
                  <c:v>2020-53</c:v>
                </c:pt>
                <c:pt idx="3">
                  <c:v>2021-1</c:v>
                </c:pt>
                <c:pt idx="4">
                  <c:v>2021-2</c:v>
                </c:pt>
                <c:pt idx="5">
                  <c:v>2021-3</c:v>
                </c:pt>
                <c:pt idx="6">
                  <c:v>2021-4</c:v>
                </c:pt>
              </c:strCache>
            </c:strRef>
          </c:cat>
          <c:val>
            <c:numRef>
              <c:f>Sheet1!$B$7:$H$7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</c:v>
                </c:pt>
                <c:pt idx="6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54B-4B5B-A7A6-694C5120CA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1"/>
        <c:overlap val="100"/>
        <c:axId val="1226188688"/>
        <c:axId val="1226194264"/>
      </c:barChart>
      <c:catAx>
        <c:axId val="12261886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Week</a:t>
                </a:r>
                <a:r>
                  <a:rPr lang="en-US" sz="1200" baseline="0" dirty="0"/>
                  <a:t> of Administration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.46090590948858667"/>
              <c:y val="0.843219707254461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6194264"/>
        <c:crosses val="autoZero"/>
        <c:auto val="1"/>
        <c:lblAlgn val="ctr"/>
        <c:lblOffset val="100"/>
        <c:noMultiLvlLbl val="0"/>
      </c:catAx>
      <c:valAx>
        <c:axId val="1226194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618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8735882446512366E-2"/>
          <c:y val="0.92158961321057442"/>
          <c:w val="0.80252823510697524"/>
          <c:h val="7.84103867894256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981B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118-42F6-B52E-5A462F0BEF64}"/>
              </c:ext>
            </c:extLst>
          </c:dPt>
          <c:dPt>
            <c:idx val="4"/>
            <c:invertIfNegative val="0"/>
            <c:bubble3D val="0"/>
            <c:spPr>
              <a:solidFill>
                <a:srgbClr val="A4D5E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118-42F6-B52E-5A462F0BEF64}"/>
              </c:ext>
            </c:extLst>
          </c:dPt>
          <c:dPt>
            <c:idx val="5"/>
            <c:invertIfNegative val="0"/>
            <c:bubble3D val="0"/>
            <c:spPr>
              <a:solidFill>
                <a:srgbClr val="F9C64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118-42F6-B52E-5A462F0BEF64}"/>
              </c:ext>
            </c:extLst>
          </c:dPt>
          <c:dPt>
            <c:idx val="6"/>
            <c:invertIfNegative val="0"/>
            <c:bubble3D val="0"/>
            <c:spPr>
              <a:solidFill>
                <a:srgbClr val="FFF1D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118-42F6-B52E-5A462F0BEF64}"/>
              </c:ext>
            </c:extLst>
          </c:dPt>
          <c:dPt>
            <c:idx val="7"/>
            <c:invertIfNegative val="0"/>
            <c:bubble3D val="0"/>
            <c:spPr>
              <a:solidFill>
                <a:srgbClr val="4AA5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118-42F6-B52E-5A462F0BEF64}"/>
              </c:ext>
            </c:extLst>
          </c:dPt>
          <c:dPt>
            <c:idx val="8"/>
            <c:invertIfNegative val="0"/>
            <c:bubble3D val="0"/>
            <c:spPr>
              <a:solidFill>
                <a:srgbClr val="FBD9D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118-42F6-B52E-5A462F0BEF64}"/>
              </c:ext>
            </c:extLst>
          </c:dPt>
          <c:dPt>
            <c:idx val="9"/>
            <c:invertIfNegative val="0"/>
            <c:bubble3D val="0"/>
            <c:spPr>
              <a:solidFill>
                <a:srgbClr val="005B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118-42F6-B52E-5A462F0BEF64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118-42F6-B52E-5A462F0BEF64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118-42F6-B52E-5A462F0BEF64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118-42F6-B52E-5A462F0BEF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4"/>
                <c:pt idx="0">
                  <c:v>Chicago</c:v>
                </c:pt>
                <c:pt idx="2">
                  <c:v>Age 0-17</c:v>
                </c:pt>
                <c:pt idx="3">
                  <c:v>Age 18-29</c:v>
                </c:pt>
                <c:pt idx="4">
                  <c:v>Age 30-39</c:v>
                </c:pt>
                <c:pt idx="5">
                  <c:v>Age 40-49</c:v>
                </c:pt>
                <c:pt idx="6">
                  <c:v>Age 50-59</c:v>
                </c:pt>
                <c:pt idx="7">
                  <c:v>Age 60-69</c:v>
                </c:pt>
                <c:pt idx="8">
                  <c:v>Age 70-79</c:v>
                </c:pt>
                <c:pt idx="9">
                  <c:v>Age 80+</c:v>
                </c:pt>
                <c:pt idx="11">
                  <c:v>Age 18+</c:v>
                </c:pt>
                <c:pt idx="12">
                  <c:v>Age 65+</c:v>
                </c:pt>
                <c:pt idx="13">
                  <c:v>Age 75+</c:v>
                </c:pt>
              </c:strCache>
              <c:extLst/>
            </c:strRef>
          </c:cat>
          <c:val>
            <c:numRef>
              <c:f>Sheet1!$D$2:$D$18</c:f>
              <c:numCache>
                <c:formatCode>General</c:formatCode>
                <c:ptCount val="14"/>
                <c:pt idx="0" formatCode="0.0%">
                  <c:v>4.5489927649232972E-2</c:v>
                </c:pt>
                <c:pt idx="2" formatCode="0.0%">
                  <c:v>6.4815348274471391E-5</c:v>
                </c:pt>
                <c:pt idx="3" formatCode="0.0%">
                  <c:v>4.3892419721026296E-2</c:v>
                </c:pt>
                <c:pt idx="4" formatCode="0.0%">
                  <c:v>6.129767739186022E-2</c:v>
                </c:pt>
                <c:pt idx="5" formatCode="0.0%">
                  <c:v>5.2577898353707464E-2</c:v>
                </c:pt>
                <c:pt idx="6" formatCode="0.0%">
                  <c:v>5.418769330945792E-2</c:v>
                </c:pt>
                <c:pt idx="7" formatCode="0.0%">
                  <c:v>6.3426931638372624E-2</c:v>
                </c:pt>
                <c:pt idx="8" formatCode="0.0%">
                  <c:v>7.8813613029976554E-2</c:v>
                </c:pt>
                <c:pt idx="9" formatCode="0.0%">
                  <c:v>8.7687009541015076E-2</c:v>
                </c:pt>
                <c:pt idx="11" formatCode="0.0%">
                  <c:v>5.7287816191925779E-2</c:v>
                </c:pt>
                <c:pt idx="12" formatCode="0.0%">
                  <c:v>8.1744703264217705E-2</c:v>
                </c:pt>
                <c:pt idx="13" formatCode="0.0%">
                  <c:v>8.3391329002989997E-2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4-0118-42F6-B52E-5A462F0BE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046804896"/>
        <c:axId val="1046812112"/>
      </c:barChart>
      <c:catAx>
        <c:axId val="104680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18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6812112"/>
        <c:crosses val="autoZero"/>
        <c:auto val="1"/>
        <c:lblAlgn val="ctr"/>
        <c:lblOffset val="100"/>
        <c:noMultiLvlLbl val="0"/>
      </c:catAx>
      <c:valAx>
        <c:axId val="1046812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6804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875E3-E599-4079-8F16-10C683537564}" type="datetimeFigureOut">
              <a:rPr lang="en-US" smtClean="0"/>
              <a:t>2/3/21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806AF-2FBF-4FB7-9EE7-E9580A5F9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71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6FDC8B3-D180-47D1-AFC3-6DAA9AA3F1D9}" type="datetimeFigureOut">
              <a:rPr lang="en-US" smtClean="0"/>
              <a:t>2/3/21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C3E56DB-C4F5-4CB4-B658-D50785276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5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Olyvia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6D918-8413-4262-B5DA-469AE15CA17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79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Providers in all 50 wards have vaccine for distribution when Phase 1b opens today.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B167E-32C6-E94C-A578-31333B37FF6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76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readiness and emergency preparedness 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E56DB-C4F5-4CB4-B658-D5078527658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27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B167E-32C6-E94C-A578-31333B37FF6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62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B167E-32C6-E94C-A578-31333B37FF6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25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E56DB-C4F5-4CB4-B658-D507852765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03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E56DB-C4F5-4CB4-B658-D507852765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55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Maribel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4641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4641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771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300 doses left to be ordered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3E56DB-C4F5-4CB4-B658-D507852765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638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Removed doses transferred to pharmacies for the LTC program and doses reported that were administered in those settings.</a:t>
            </a:r>
          </a:p>
          <a:p>
            <a:r>
              <a:rPr lang="en-US" dirty="0"/>
              <a:t>With those data removed, there were 236,650 doses delivered and 179,864 doses administered.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3E56DB-C4F5-4CB4-B658-D507852765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301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Starting to see 1</a:t>
            </a:r>
            <a:r>
              <a:rPr lang="en-US" baseline="30000" dirty="0"/>
              <a:t>st</a:t>
            </a:r>
            <a:r>
              <a:rPr lang="en-US" dirty="0"/>
              <a:t> dose administration increase after plateauing for about a month.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3E56DB-C4F5-4CB4-B658-D507852765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874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Red text is change from last week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3E56DB-C4F5-4CB4-B658-D507852765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189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3E56DB-C4F5-4CB4-B658-D507852765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251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2847677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5400" b="1" u="none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005B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399" y="6272784"/>
            <a:ext cx="1587731" cy="365125"/>
          </a:xfrm>
        </p:spPr>
        <p:txBody>
          <a:bodyPr/>
          <a:lstStyle>
            <a:lvl1pPr>
              <a:defRPr sz="1600"/>
            </a:lvl1pPr>
          </a:lstStyle>
          <a:p>
            <a:fld id="{25F3E87D-4EF9-45F6-BD9E-D10347C8FC7F}" type="datetime1">
              <a:rPr lang="en-US" b="1" smtClean="0"/>
              <a:t>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46D2C5-5E6D-A340-9BB3-971946348D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362316"/>
            <a:ext cx="2303655" cy="90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31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5B99"/>
                </a:solidFill>
                <a:latin typeface="+mn-lt"/>
              </a:defRPr>
            </a:lvl1pPr>
            <a:lvl2pPr>
              <a:defRPr>
                <a:solidFill>
                  <a:srgbClr val="005B99"/>
                </a:solidFill>
                <a:latin typeface="+mn-lt"/>
              </a:defRPr>
            </a:lvl2pPr>
            <a:lvl3pPr>
              <a:defRPr>
                <a:solidFill>
                  <a:srgbClr val="005B99"/>
                </a:solidFill>
                <a:latin typeface="+mn-lt"/>
              </a:defRPr>
            </a:lvl3pPr>
            <a:lvl4pPr>
              <a:defRPr>
                <a:solidFill>
                  <a:srgbClr val="005B99"/>
                </a:solidFill>
                <a:latin typeface="+mn-lt"/>
              </a:defRPr>
            </a:lvl4pPr>
            <a:lvl5pPr>
              <a:defRPr>
                <a:solidFill>
                  <a:srgbClr val="005B99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8E32-9A8F-42AF-B046-430CA36478C1}" type="datetimeFigureOut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E4469-4F63-41CD-98C0-1D3250367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3FCCF984-64AA-42B4-8D2F-66BCDE3A5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83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8E32-9A8F-42AF-B046-430CA36478C1}" type="datetimeFigureOut">
              <a:rPr lang="en-US" smtClean="0"/>
              <a:t>2/3/21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3FCCF984-64AA-42B4-8D2F-66BCDE3A5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39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331720"/>
            <a:ext cx="4754880" cy="3703320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331720"/>
            <a:ext cx="4754880" cy="3703320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8E32-9A8F-42AF-B046-430CA36478C1}" type="datetimeFigureOut">
              <a:rPr lang="en-US" smtClean="0"/>
              <a:t>2/3/21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3FCCF984-64AA-42B4-8D2F-66BCDE3A5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61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8E32-9A8F-42AF-B046-430CA36478C1}" type="datetimeFigureOut">
              <a:rPr lang="en-US" smtClean="0"/>
              <a:t>2/3/21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3FCCF984-64AA-42B4-8D2F-66BCDE3A5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0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8E32-9A8F-42AF-B046-430CA36478C1}" type="datetimeFigureOut">
              <a:rPr lang="en-US" smtClean="0"/>
              <a:t>2/3/21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3FCCF984-64AA-42B4-8D2F-66BCDE3A5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55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1560" y="1432223"/>
            <a:ext cx="9966960" cy="2847677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85000"/>
              </a:lnSpc>
              <a:defRPr sz="5400" b="1" u="none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399" y="6272784"/>
            <a:ext cx="1587731" cy="365125"/>
          </a:xfrm>
        </p:spPr>
        <p:txBody>
          <a:bodyPr/>
          <a:lstStyle>
            <a:lvl1pPr>
              <a:defRPr sz="1600"/>
            </a:lvl1pPr>
          </a:lstStyle>
          <a:p>
            <a:fld id="{12078E32-9A8F-42AF-B046-430CA36478C1}" type="datetimeFigureOut">
              <a:rPr lang="en-US" b="1" smtClean="0"/>
              <a:pPr/>
              <a:t>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46D2C5-5E6D-A340-9BB3-971946348D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362316"/>
            <a:ext cx="2303655" cy="9091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4678692"/>
            <a:ext cx="529374" cy="5293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99" y="4681392"/>
            <a:ext cx="532064" cy="526674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 userDrawn="1"/>
        </p:nvSpPr>
        <p:spPr>
          <a:xfrm>
            <a:off x="1758358" y="5623022"/>
            <a:ext cx="4161885" cy="430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E4002B"/>
              </a:buClr>
              <a:buSzPct val="90000"/>
              <a:buFont typeface="Arial"/>
              <a:buNone/>
              <a:defRPr sz="2000" b="1" kern="1200">
                <a:solidFill>
                  <a:srgbClr val="00589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None/>
              <a:defRPr sz="20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None/>
              <a:defRPr sz="20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None/>
              <a:defRPr sz="20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None/>
              <a:defRPr sz="20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B99"/>
                </a:solidFill>
              </a:rPr>
              <a:t>@</a:t>
            </a:r>
            <a:r>
              <a:rPr lang="en-US" err="1">
                <a:solidFill>
                  <a:srgbClr val="005B99"/>
                </a:solidFill>
              </a:rPr>
              <a:t>ChicagoPublicHealth</a:t>
            </a:r>
            <a:endParaRPr lang="en-US">
              <a:solidFill>
                <a:srgbClr val="005B99"/>
              </a:solidFill>
            </a:endParaRPr>
          </a:p>
        </p:txBody>
      </p:sp>
      <p:sp>
        <p:nvSpPr>
          <p:cNvPr id="22" name="Subtitle 2"/>
          <p:cNvSpPr txBox="1">
            <a:spLocks/>
          </p:cNvSpPr>
          <p:nvPr userDrawn="1"/>
        </p:nvSpPr>
        <p:spPr>
          <a:xfrm>
            <a:off x="6526587" y="4792114"/>
            <a:ext cx="4650931" cy="430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E4002B"/>
              </a:buClr>
              <a:buSzPct val="90000"/>
              <a:buFont typeface="Arial"/>
              <a:buNone/>
              <a:defRPr sz="2000" b="1" kern="1200">
                <a:solidFill>
                  <a:srgbClr val="00589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None/>
              <a:defRPr sz="20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None/>
              <a:defRPr sz="20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None/>
              <a:defRPr sz="20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None/>
              <a:defRPr sz="20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B99"/>
                </a:solidFill>
              </a:rPr>
              <a:t>HealthyChicago@cityofchicago.org</a:t>
            </a:r>
          </a:p>
        </p:txBody>
      </p:sp>
      <p:sp>
        <p:nvSpPr>
          <p:cNvPr id="23" name="Subtitle 2"/>
          <p:cNvSpPr txBox="1">
            <a:spLocks/>
          </p:cNvSpPr>
          <p:nvPr userDrawn="1"/>
        </p:nvSpPr>
        <p:spPr>
          <a:xfrm>
            <a:off x="6526587" y="5619944"/>
            <a:ext cx="4161885" cy="430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E4002B"/>
              </a:buClr>
              <a:buSzPct val="90000"/>
              <a:buFont typeface="Arial"/>
              <a:buNone/>
              <a:defRPr sz="2000" b="1" kern="1200">
                <a:solidFill>
                  <a:srgbClr val="00589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None/>
              <a:defRPr sz="20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None/>
              <a:defRPr sz="20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None/>
              <a:defRPr sz="20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None/>
              <a:defRPr sz="20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B99"/>
                </a:solidFill>
              </a:rPr>
              <a:t>@</a:t>
            </a:r>
            <a:r>
              <a:rPr lang="en-US" err="1">
                <a:solidFill>
                  <a:srgbClr val="005B99"/>
                </a:solidFill>
              </a:rPr>
              <a:t>ChiPublicHealth</a:t>
            </a:r>
            <a:endParaRPr lang="en-US">
              <a:solidFill>
                <a:srgbClr val="005B99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5521908"/>
            <a:ext cx="532064" cy="53206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99" y="5527298"/>
            <a:ext cx="532064" cy="532064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 userDrawn="1"/>
        </p:nvSpPr>
        <p:spPr>
          <a:xfrm>
            <a:off x="1758358" y="4773313"/>
            <a:ext cx="4161885" cy="430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E4002B"/>
              </a:buClr>
              <a:buSzPct val="90000"/>
              <a:buFont typeface="Arial"/>
              <a:buNone/>
              <a:defRPr sz="2000" b="1" kern="1200">
                <a:solidFill>
                  <a:srgbClr val="00589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None/>
              <a:defRPr sz="20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None/>
              <a:defRPr sz="20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None/>
              <a:defRPr sz="20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None/>
              <a:defRPr sz="20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B99"/>
                </a:solidFill>
              </a:rPr>
              <a:t>Chicago.gov/Health</a:t>
            </a:r>
          </a:p>
        </p:txBody>
      </p:sp>
    </p:spTree>
    <p:extLst>
      <p:ext uri="{BB962C8B-B14F-4D97-AF65-F5344CB8AC3E}">
        <p14:creationId xmlns:p14="http://schemas.microsoft.com/office/powerpoint/2010/main" val="37900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E462D9-BC96-4727-8DDC-D3A22EBFE8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831638" y="6207125"/>
            <a:ext cx="341312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D0D6C097-E831-4B1D-A3C1-D65132FBA0A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6" name="Straight Connector 6">
            <a:extLst>
              <a:ext uri="{FF2B5EF4-FFF2-40B4-BE49-F238E27FC236}">
                <a16:creationId xmlns:a16="http://schemas.microsoft.com/office/drawing/2014/main" id="{EA54E0B0-8448-4E59-B799-BA4D5D0CC1F1}"/>
              </a:ext>
            </a:extLst>
          </p:cNvPr>
          <p:cNvCxnSpPr>
            <a:cxnSpLocks/>
          </p:cNvCxnSpPr>
          <p:nvPr userDrawn="1"/>
        </p:nvCxnSpPr>
        <p:spPr>
          <a:xfrm>
            <a:off x="219075" y="851717"/>
            <a:ext cx="1149286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8ACB4A24-8D17-4FCE-A711-61ABB64C0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075" y="151500"/>
            <a:ext cx="11492865" cy="609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F23F1F4-272C-4E2A-BA35-90999CE60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075" y="942335"/>
            <a:ext cx="11492865" cy="501078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6023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EA7EF-67CD-4495-A145-5DD619B28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B87DFA-6FD3-4B15-BCDD-AD6B7B946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A4949-DDB7-4147-A0E6-EEFB7CF8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A8256-668F-4149-AFEC-E281F21C9BFA}" type="datetimeFigureOut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868BA-258C-454F-BDB4-17D64630F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9E4D0-9206-4C02-AC6C-3A76358B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61EC-1EC0-44A9-B838-862A93C3A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68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B9470-FA8C-4461-AC67-554CD3AEE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23C6E-79D9-4BEF-916B-E4E575CB2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116E2-0E0E-41CB-AA80-FEA6F5E16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A8256-668F-4149-AFEC-E281F21C9BFA}" type="datetimeFigureOut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1B810-21B3-4709-A3D8-618A1BFCD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F297A-4F32-4005-87DE-3BA3711A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61EC-1EC0-44A9-B838-862A93C3A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69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31ACA-069B-48D4-B7FD-BAE536853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C9A78-E22B-4EB3-A70F-EBDC0A480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6D0B3-BDEE-4242-9F84-21B99B8E3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A8256-668F-4149-AFEC-E281F21C9BFA}" type="datetimeFigureOut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FDFEA-70AB-4E12-AD07-F12850EB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8C3DF-E0E8-4C9C-93DA-F60940A86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61EC-1EC0-44A9-B838-862A93C3A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37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5B99"/>
                </a:solidFill>
                <a:latin typeface="+mn-lt"/>
              </a:defRPr>
            </a:lvl1pPr>
            <a:lvl2pPr>
              <a:defRPr>
                <a:solidFill>
                  <a:srgbClr val="005B99"/>
                </a:solidFill>
                <a:latin typeface="+mn-lt"/>
              </a:defRPr>
            </a:lvl2pPr>
            <a:lvl3pPr>
              <a:defRPr>
                <a:solidFill>
                  <a:srgbClr val="005B99"/>
                </a:solidFill>
                <a:latin typeface="+mn-lt"/>
              </a:defRPr>
            </a:lvl3pPr>
            <a:lvl4pPr>
              <a:defRPr>
                <a:solidFill>
                  <a:srgbClr val="005B99"/>
                </a:solidFill>
                <a:latin typeface="+mn-lt"/>
              </a:defRPr>
            </a:lvl4pPr>
            <a:lvl5pPr>
              <a:defRPr>
                <a:solidFill>
                  <a:srgbClr val="005B99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0201-90A6-47F0-9DB3-C6407603FE3F}" type="datetime1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E4469-4F63-41CD-98C0-1D3250367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3FCCF984-64AA-42B4-8D2F-66BCDE3A5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69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E2B00-6205-4FFD-8ACE-7108EDC11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3F193-DE25-45F0-95E5-7E9616749F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A9C3CB-92C8-4BDD-B3C5-7392EEB10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BE724B-47CD-4B4C-9D26-82118EE82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A8256-668F-4149-AFEC-E281F21C9BFA}" type="datetimeFigureOut">
              <a:rPr lang="en-US" smtClean="0"/>
              <a:t>2/3/21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4A289-70B3-40C0-971D-315439BCC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383B5-B272-4E22-94BE-766BA6072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61EC-1EC0-44A9-B838-862A93C3A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89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2E756-42BA-419F-9FF5-B7ED03A5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6F52A-3149-412C-98F7-DF8101F56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FDFB0-B3D1-49BB-8BD7-183C4BC5D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10E107-886B-4EDF-A036-7A72D8DFF6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F52090-079E-4C86-A46C-15F2C23A19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6396C5-2E4C-44BB-8E5B-4D1B5E40D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A8256-668F-4149-AFEC-E281F21C9BFA}" type="datetimeFigureOut">
              <a:rPr lang="en-US" smtClean="0"/>
              <a:t>2/3/21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9A40F4-1686-4E5F-85D1-A1A4FFBA7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E99A32-262B-45CD-BFF2-5D9682D17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61EC-1EC0-44A9-B838-862A93C3A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73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D937-D022-42A0-BB3A-2A3506DA7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88C146-7ACE-4E39-BDC0-BFB3DC4B9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A8256-668F-4149-AFEC-E281F21C9BFA}" type="datetimeFigureOut">
              <a:rPr lang="en-US" smtClean="0"/>
              <a:t>2/3/21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8E2A46-1EF9-4740-899B-1B688EF3A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6FE9E0-0FEC-4499-8D76-63B7B48B7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61EC-1EC0-44A9-B838-862A93C3A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455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8FBD1D-14B1-4D7E-B2D7-370F1C5A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A8256-668F-4149-AFEC-E281F21C9BFA}" type="datetimeFigureOut">
              <a:rPr lang="en-US" smtClean="0"/>
              <a:t>2/3/21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E67547-87E8-4BCA-9BA8-96236638B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FE77E-F1C3-4AB8-859E-916AAD9CA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61EC-1EC0-44A9-B838-862A93C3A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93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51F56-DCB4-41DE-8B78-28AACB0A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233C7-48FA-4882-8911-EC069D182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88476-40C7-420A-8F4E-C27684993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F5CD6-5CA7-42BC-A3AF-092F8890C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A8256-668F-4149-AFEC-E281F21C9BFA}" type="datetimeFigureOut">
              <a:rPr lang="en-US" smtClean="0"/>
              <a:t>2/3/21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5F997-167E-4A5F-B7B6-BEAED1B02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F7521-D2E0-4E10-94C4-7F02491C7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61EC-1EC0-44A9-B838-862A93C3A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29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43761-AA71-4DC5-BEDA-95CAB62BA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52E685-C795-4306-ABA9-F2BD88AA5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CE6F96-2064-4032-B8FC-F9CF9C093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28BB93-B0BD-4E2F-8DAB-2ABEEFCB8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A8256-668F-4149-AFEC-E281F21C9BFA}" type="datetimeFigureOut">
              <a:rPr lang="en-US" smtClean="0"/>
              <a:t>2/3/21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7D8F11-3C15-4A05-A411-41E467F12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5A54BF-DA00-49F8-9E2B-079CFA88A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61EC-1EC0-44A9-B838-862A93C3A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449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CAFBA-FD75-4E15-910B-87EFA5A35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B23A41-C443-4A0B-8185-67828A425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99C0B-A6C6-4A56-A84B-724B57DFB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A8256-668F-4149-AFEC-E281F21C9BFA}" type="datetimeFigureOut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140F3-FDAC-482F-AF62-FA944B9A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165A0-40E1-4370-B99D-48DEC8D0A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61EC-1EC0-44A9-B838-862A93C3A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240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69BDF8-13FA-436C-9195-A38EB57C22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F63DFA-6F44-44DE-8EDD-B0BE8FC4F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B4EF6-5C36-45B3-9E1C-60854B04A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A8256-668F-4149-AFEC-E281F21C9BFA}" type="datetimeFigureOut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EC0B8-240D-495A-82CC-3DD68E0D8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B50CD-5F12-4084-874F-A6DB875FE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61EC-1EC0-44A9-B838-862A93C3A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76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DC59-9678-41B1-B0C5-79D9D84CB087}" type="datetime1">
              <a:rPr lang="en-US" smtClean="0"/>
              <a:t>2/3/21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3FCCF984-64AA-42B4-8D2F-66BCDE3A5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8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331720"/>
            <a:ext cx="4754880" cy="3703320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331720"/>
            <a:ext cx="4754880" cy="3703320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0B43-7979-41F7-8E4B-F685C0759233}" type="datetime1">
              <a:rPr lang="en-US" smtClean="0"/>
              <a:t>2/3/21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3FCCF984-64AA-42B4-8D2F-66BCDE3A5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5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2807-C34B-4F6D-BE9C-B96294A9E26B}" type="datetime1">
              <a:rPr lang="en-US" smtClean="0"/>
              <a:t>2/3/21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3FCCF984-64AA-42B4-8D2F-66BCDE3A5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58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0524-C825-4D1A-AE4D-7D5818698141}" type="datetime1">
              <a:rPr lang="en-US" smtClean="0"/>
              <a:t>2/3/21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3FCCF984-64AA-42B4-8D2F-66BCDE3A5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28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1560" y="1432223"/>
            <a:ext cx="9966960" cy="2847677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85000"/>
              </a:lnSpc>
              <a:defRPr sz="5400" b="1" u="none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399" y="6272784"/>
            <a:ext cx="1587731" cy="365125"/>
          </a:xfrm>
        </p:spPr>
        <p:txBody>
          <a:bodyPr/>
          <a:lstStyle>
            <a:lvl1pPr>
              <a:defRPr sz="1600"/>
            </a:lvl1pPr>
          </a:lstStyle>
          <a:p>
            <a:fld id="{B8DC020E-6366-4C34-B2D4-4653980D7B0D}" type="datetime1">
              <a:rPr lang="en-US" b="1" smtClean="0"/>
              <a:t>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46D2C5-5E6D-A340-9BB3-971946348D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362316"/>
            <a:ext cx="2303655" cy="9091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4678692"/>
            <a:ext cx="529374" cy="5293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99" y="4681392"/>
            <a:ext cx="532064" cy="526674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 userDrawn="1"/>
        </p:nvSpPr>
        <p:spPr>
          <a:xfrm>
            <a:off x="1758358" y="5623022"/>
            <a:ext cx="4161885" cy="430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E4002B"/>
              </a:buClr>
              <a:buSzPct val="90000"/>
              <a:buFont typeface="Arial"/>
              <a:buNone/>
              <a:defRPr sz="2000" b="1" kern="1200">
                <a:solidFill>
                  <a:srgbClr val="00589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None/>
              <a:defRPr sz="20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None/>
              <a:defRPr sz="20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None/>
              <a:defRPr sz="20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None/>
              <a:defRPr sz="20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B99"/>
                </a:solidFill>
              </a:rPr>
              <a:t>@</a:t>
            </a:r>
            <a:r>
              <a:rPr lang="en-US" err="1">
                <a:solidFill>
                  <a:srgbClr val="005B99"/>
                </a:solidFill>
              </a:rPr>
              <a:t>ChicagoPublicHealth</a:t>
            </a:r>
            <a:endParaRPr lang="en-US">
              <a:solidFill>
                <a:srgbClr val="005B99"/>
              </a:solidFill>
            </a:endParaRPr>
          </a:p>
        </p:txBody>
      </p:sp>
      <p:sp>
        <p:nvSpPr>
          <p:cNvPr id="22" name="Subtitle 2"/>
          <p:cNvSpPr txBox="1">
            <a:spLocks/>
          </p:cNvSpPr>
          <p:nvPr userDrawn="1"/>
        </p:nvSpPr>
        <p:spPr>
          <a:xfrm>
            <a:off x="6526587" y="4792114"/>
            <a:ext cx="4650931" cy="430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E4002B"/>
              </a:buClr>
              <a:buSzPct val="90000"/>
              <a:buFont typeface="Arial"/>
              <a:buNone/>
              <a:defRPr sz="2000" b="1" kern="1200">
                <a:solidFill>
                  <a:srgbClr val="00589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None/>
              <a:defRPr sz="20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None/>
              <a:defRPr sz="20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None/>
              <a:defRPr sz="20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None/>
              <a:defRPr sz="20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B99"/>
                </a:solidFill>
              </a:rPr>
              <a:t>HealthyChicago@cityofchicago.org</a:t>
            </a:r>
          </a:p>
        </p:txBody>
      </p:sp>
      <p:sp>
        <p:nvSpPr>
          <p:cNvPr id="23" name="Subtitle 2"/>
          <p:cNvSpPr txBox="1">
            <a:spLocks/>
          </p:cNvSpPr>
          <p:nvPr userDrawn="1"/>
        </p:nvSpPr>
        <p:spPr>
          <a:xfrm>
            <a:off x="6526587" y="5619944"/>
            <a:ext cx="4161885" cy="430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E4002B"/>
              </a:buClr>
              <a:buSzPct val="90000"/>
              <a:buFont typeface="Arial"/>
              <a:buNone/>
              <a:defRPr sz="2000" b="1" kern="1200">
                <a:solidFill>
                  <a:srgbClr val="00589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None/>
              <a:defRPr sz="20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None/>
              <a:defRPr sz="20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None/>
              <a:defRPr sz="20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None/>
              <a:defRPr sz="20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B99"/>
                </a:solidFill>
              </a:rPr>
              <a:t>@</a:t>
            </a:r>
            <a:r>
              <a:rPr lang="en-US" err="1">
                <a:solidFill>
                  <a:srgbClr val="005B99"/>
                </a:solidFill>
              </a:rPr>
              <a:t>ChiPublicHealth</a:t>
            </a:r>
            <a:endParaRPr lang="en-US">
              <a:solidFill>
                <a:srgbClr val="005B99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5521908"/>
            <a:ext cx="532064" cy="53206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99" y="5527298"/>
            <a:ext cx="532064" cy="532064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 userDrawn="1"/>
        </p:nvSpPr>
        <p:spPr>
          <a:xfrm>
            <a:off x="1758358" y="4773313"/>
            <a:ext cx="4161885" cy="430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E4002B"/>
              </a:buClr>
              <a:buSzPct val="90000"/>
              <a:buFont typeface="Arial"/>
              <a:buNone/>
              <a:defRPr sz="2000" b="1" kern="1200">
                <a:solidFill>
                  <a:srgbClr val="00589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None/>
              <a:defRPr sz="20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None/>
              <a:defRPr sz="20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None/>
              <a:defRPr sz="20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None/>
              <a:defRPr sz="20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B99"/>
                </a:solidFill>
              </a:rPr>
              <a:t>Chicago.gov/Health</a:t>
            </a:r>
          </a:p>
        </p:txBody>
      </p:sp>
    </p:spTree>
    <p:extLst>
      <p:ext uri="{BB962C8B-B14F-4D97-AF65-F5344CB8AC3E}">
        <p14:creationId xmlns:p14="http://schemas.microsoft.com/office/powerpoint/2010/main" val="3507037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682-355F-4133-B98D-7B6F62F08408}" type="datetime1">
              <a:rPr lang="en-US" smtClean="0"/>
              <a:t>2/3/21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0BEC-F54D-4C80-B406-21B068709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10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2847677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5400" b="1" u="none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005B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399" y="6272784"/>
            <a:ext cx="1587731" cy="365125"/>
          </a:xfrm>
        </p:spPr>
        <p:txBody>
          <a:bodyPr/>
          <a:lstStyle>
            <a:lvl1pPr>
              <a:defRPr sz="1600"/>
            </a:lvl1pPr>
          </a:lstStyle>
          <a:p>
            <a:fld id="{12078E32-9A8F-42AF-B046-430CA36478C1}" type="datetimeFigureOut">
              <a:rPr lang="en-US" b="1" smtClean="0"/>
              <a:pPr/>
              <a:t>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46D2C5-5E6D-A340-9BB3-971946348D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362316"/>
            <a:ext cx="2303655" cy="90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18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lue-Square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100" y="6299200"/>
            <a:ext cx="342900" cy="3429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0" y="6272784"/>
            <a:ext cx="1179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859E64E-FE58-4C2B-96F4-986C03196A37}" type="datetime1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5454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fld id="{3FCCF984-64AA-42B4-8D2F-66BCDE3A50F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Star-and-Blue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735" y="977900"/>
            <a:ext cx="127557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27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rgbClr val="E4002B"/>
        </a:buClr>
        <a:buSzPct val="90000"/>
        <a:buFont typeface="Arial"/>
        <a:buChar char="•"/>
        <a:defRPr sz="2000" kern="1200">
          <a:solidFill>
            <a:srgbClr val="005B99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rgbClr val="E4002B"/>
        </a:buClr>
        <a:buSzPct val="90000"/>
        <a:buFont typeface="Arial"/>
        <a:buChar char="•"/>
        <a:defRPr sz="1800" kern="1200">
          <a:solidFill>
            <a:srgbClr val="005B99"/>
          </a:solidFill>
          <a:latin typeface="Century Gothic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rgbClr val="E4002B"/>
        </a:buClr>
        <a:buSzPct val="90000"/>
        <a:buFont typeface="Arial"/>
        <a:buChar char="•"/>
        <a:defRPr sz="1600" kern="1200">
          <a:solidFill>
            <a:srgbClr val="005B99"/>
          </a:solidFill>
          <a:latin typeface="Century Gothic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rgbClr val="E4002B"/>
        </a:buClr>
        <a:buSzPct val="90000"/>
        <a:buFont typeface="Arial"/>
        <a:buChar char="•"/>
        <a:defRPr sz="1600" kern="1200">
          <a:solidFill>
            <a:srgbClr val="005B99"/>
          </a:solidFill>
          <a:latin typeface="Century Gothic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rgbClr val="E4002B"/>
        </a:buClr>
        <a:buSzPct val="90000"/>
        <a:buFont typeface="Arial"/>
        <a:buChar char="•"/>
        <a:defRPr sz="1600" kern="1200">
          <a:solidFill>
            <a:srgbClr val="005B99"/>
          </a:solidFill>
          <a:latin typeface="Century Gothic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lue-Square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100" y="6299200"/>
            <a:ext cx="342900" cy="3429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0" y="6272784"/>
            <a:ext cx="1179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12078E32-9A8F-42AF-B046-430CA36478C1}" type="datetimeFigureOut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5454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fld id="{3FCCF984-64AA-42B4-8D2F-66BCDE3A50F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Star-and-Blue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735" y="977900"/>
            <a:ext cx="127557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2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rgbClr val="E4002B"/>
        </a:buClr>
        <a:buSzPct val="90000"/>
        <a:buFont typeface="Arial"/>
        <a:buChar char="•"/>
        <a:defRPr sz="2000" kern="1200">
          <a:solidFill>
            <a:srgbClr val="005B99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rgbClr val="E4002B"/>
        </a:buClr>
        <a:buSzPct val="90000"/>
        <a:buFont typeface="Arial"/>
        <a:buChar char="•"/>
        <a:defRPr sz="1800" kern="1200">
          <a:solidFill>
            <a:srgbClr val="005B99"/>
          </a:solidFill>
          <a:latin typeface="Century Gothic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rgbClr val="E4002B"/>
        </a:buClr>
        <a:buSzPct val="90000"/>
        <a:buFont typeface="Arial"/>
        <a:buChar char="•"/>
        <a:defRPr sz="1600" kern="1200">
          <a:solidFill>
            <a:srgbClr val="005B99"/>
          </a:solidFill>
          <a:latin typeface="Century Gothic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rgbClr val="E4002B"/>
        </a:buClr>
        <a:buSzPct val="90000"/>
        <a:buFont typeface="Arial"/>
        <a:buChar char="•"/>
        <a:defRPr sz="1600" kern="1200">
          <a:solidFill>
            <a:srgbClr val="005B99"/>
          </a:solidFill>
          <a:latin typeface="Century Gothic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rgbClr val="E4002B"/>
        </a:buClr>
        <a:buSzPct val="90000"/>
        <a:buFont typeface="Arial"/>
        <a:buChar char="•"/>
        <a:defRPr sz="1600" kern="1200">
          <a:solidFill>
            <a:srgbClr val="005B99"/>
          </a:solidFill>
          <a:latin typeface="Century Gothic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BBB42E-A504-42F9-9E3A-297B0ED60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B571B-9BF0-45FD-92C6-3758BD13F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DE8E6-A129-4F44-BF8F-7E0914AEA7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A8256-668F-4149-AFEC-E281F21C9BFA}" type="datetimeFigureOut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FD153-B87A-4D46-ADD7-F3EBD9C95F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06BE3-CB64-4146-9D14-D2FEE415F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561EC-1EC0-44A9-B838-862A93C3A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0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covid.cdc.gov/covid-data-tracker/#vaccination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.cdc.gov/covid-data-tracker/#vaccination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hyperlink" Target="https://covid.cdc.gov/covid-data-tracker/#vaccination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hyperlink" Target="https://www.chicago.gov/city/en/sites/covid19-vaccine/home/vaccine-data.html" TargetMode="External"/><Relationship Id="rId4" Type="http://schemas.openxmlformats.org/officeDocument/2006/relationships/hyperlink" Target="https://www.chicago.gov/city/en/sites/covid-19/home/covid-dashboard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cago.gov/city/en/sites/covid19-vaccine/home/vaccine-data.html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cago.gov/city/en/sites/covid19-vaccine/home/vaccine-data.html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cago.gov/city/en/sites/covid19-vaccine/home/vaccine-data.html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3922477/pdf/hesr0049-0268.pdf" TargetMode="Externa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5" Type="http://schemas.openxmlformats.org/officeDocument/2006/relationships/image" Target="file:////var/folders/tr/q1mhn_8d4cv7hfskfcvf32b40000gn/T/com.microsoft.Word/WebArchiveCopyPasteTempFiles/Community%2520Vaccination%2520Distribution%2520Modalities.jpeg" TargetMode="Externa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cagohan.org/covidvax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icago.gov/city/en/sites/covid19-vaccine/home/ways-to-register.html" TargetMode="Externa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ww.chicago.gov/city/en/sites/covid19-vaccine/home/vaccine-finder.html" TargetMode="Externa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cago.gov/city/en/sites/covid19-vaccine/home/vaccine-finder.html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hs.gov/about/news/2021/01/28/hhs-amends-prep-act-declaration-increase-workforce-authorized-administer-covid-19-vaccines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illinoisaap.z2systems.com/track/servlet/DisplayLink?orgId=illinoisaap&amp;emailId=d43c040cd192f70dd64d802e6d5df6c7dm493401d43&amp;&amp;linkId=515&amp;targetUrl=https://www.illinoishelps.net/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precisionforcovid.org/ccvi" TargetMode="Externa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cago.gov/covidvax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chicagohan.org/covidvax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hyperlink" Target="http://www.chicagohan.org/covidva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cdc.gov/vaccines/covid-19/hcp/mrna-vaccine-basics.html" TargetMode="External"/><Relationship Id="rId5" Type="http://schemas.openxmlformats.org/officeDocument/2006/relationships/image" Target="../media/image45.jpeg"/><Relationship Id="rId4" Type="http://schemas.openxmlformats.org/officeDocument/2006/relationships/hyperlink" Target="https://www.chicago.gov/content/dam/city/sites/covid-19-vaccine/Documents/20210120%20COVID-19%20Vaccine%20Toolkit%20for%20Healthcare%20Professionals.pdf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cago.gov/city/en/sites/covid19-vaccine/home/facilities.html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59" y="1432223"/>
            <a:ext cx="9438355" cy="2847677"/>
          </a:xfrm>
        </p:spPr>
        <p:txBody>
          <a:bodyPr/>
          <a:lstStyle/>
          <a:p>
            <a:r>
              <a:rPr lang="en-US" dirty="0"/>
              <a:t>Update on COVID-19 Vaccines:</a:t>
            </a:r>
            <a:br>
              <a:rPr lang="en-US" dirty="0"/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call to VAX-action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0B26B0B-8FE3-4764-A82F-9434BBC0D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59" y="4890853"/>
            <a:ext cx="7891272" cy="106984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Marielle Fricchione, MD FAAP</a:t>
            </a:r>
          </a:p>
          <a:p>
            <a:r>
              <a:rPr lang="en-US" dirty="0">
                <a:solidFill>
                  <a:schemeClr val="tx1"/>
                </a:solidFill>
              </a:rPr>
              <a:t>2/3/2021</a:t>
            </a:r>
          </a:p>
          <a:p>
            <a:r>
              <a:rPr lang="en-US" sz="1700" dirty="0">
                <a:solidFill>
                  <a:schemeClr val="tx1"/>
                </a:solidFill>
              </a:rPr>
              <a:t>All data are preliminary and subject to change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995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02266" y="702733"/>
            <a:ext cx="10153121" cy="987955"/>
          </a:xfrm>
        </p:spPr>
        <p:txBody>
          <a:bodyPr>
            <a:normAutofit/>
          </a:bodyPr>
          <a:lstStyle/>
          <a:p>
            <a:r>
              <a:rPr lang="en-US" sz="5400">
                <a:latin typeface="Big Shoulders Display" pitchFamily="2" charset="77"/>
                <a:ea typeface="Roboto" panose="02000000000000000000" pitchFamily="2" charset="0"/>
              </a:rPr>
              <a:t>Comparing Vaccines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38213" y="1859582"/>
            <a:ext cx="5157787" cy="823912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1"/>
                </a:solidFill>
                <a:latin typeface="Big Shoulders Display" pitchFamily="2" charset="77"/>
              </a:rPr>
              <a:t>Pfizer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38214" y="2649195"/>
            <a:ext cx="5157787" cy="368458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43,252 people participated in trials.</a:t>
            </a:r>
          </a:p>
          <a:p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Vaccine proved to be 95% effective across all age, genders, racial and ethnic groups.</a:t>
            </a:r>
          </a:p>
          <a:p>
            <a:r>
              <a:rPr lang="en-US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Requires two doses</a:t>
            </a: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the second one 21 days after the first one.</a:t>
            </a:r>
          </a:p>
          <a:p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Requires movement and storage at a temperature of -80 to -60 degrees Celsius (ultra-cold).</a:t>
            </a:r>
          </a:p>
          <a:p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EUA for 16 years and above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377253" y="1828052"/>
            <a:ext cx="5183188" cy="823912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Big Shoulders Display" pitchFamily="2" charset="77"/>
              </a:rPr>
              <a:t>Moderna</a:t>
            </a:r>
            <a:endParaRPr lang="en-US" sz="3600" dirty="0">
              <a:solidFill>
                <a:schemeClr val="tx1"/>
              </a:solidFill>
              <a:latin typeface="Big Shoulders Display" pitchFamily="2" charset="77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267451" y="2641454"/>
            <a:ext cx="5183188" cy="368458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30,351 people participated in trials.</a:t>
            </a:r>
          </a:p>
          <a:p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Vaccine proved to be 94.5% effective across all age, genders, racial and ethnic groups.</a:t>
            </a:r>
          </a:p>
          <a:p>
            <a:r>
              <a:rPr lang="en-US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Requires two doses</a:t>
            </a: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the second one 28 days after the first one.</a:t>
            </a:r>
          </a:p>
          <a:p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Requires movement and storage at a temperature of -25 to -15 degrees Celsius (normal freezer).</a:t>
            </a:r>
          </a:p>
          <a:p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EUA for 18 years and above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0BEC-F54D-4C80-B406-21B0687095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82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266" y="567267"/>
            <a:ext cx="10153121" cy="1123421"/>
          </a:xfrm>
        </p:spPr>
        <p:txBody>
          <a:bodyPr>
            <a:normAutofit/>
          </a:bodyPr>
          <a:lstStyle/>
          <a:p>
            <a:r>
              <a:rPr lang="en-US" sz="5400">
                <a:latin typeface="Big Shoulders Display" pitchFamily="2" charset="77"/>
                <a:ea typeface="Roboto" panose="02000000000000000000" pitchFamily="2" charset="0"/>
              </a:rPr>
              <a:t>Vaccine Side Effects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2988" y="1586706"/>
            <a:ext cx="5157787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0"/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Swelling and pain at injection site</a:t>
            </a:r>
          </a:p>
          <a:p>
            <a:pPr lvl="0"/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Fever</a:t>
            </a:r>
          </a:p>
          <a:p>
            <a:pPr lvl="0"/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Fatigue</a:t>
            </a:r>
          </a:p>
          <a:p>
            <a:pPr lvl="0"/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Headache</a:t>
            </a:r>
          </a:p>
          <a:p>
            <a:pPr lvl="0"/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Chills</a:t>
            </a:r>
          </a:p>
          <a:p>
            <a:pPr lvl="0"/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Muscle pain or joint pain</a:t>
            </a:r>
          </a:p>
          <a:p>
            <a:pPr marL="0" indent="0">
              <a:buNone/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257" y="5461113"/>
            <a:ext cx="11703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Big Shoulders Display" pitchFamily="2" charset="77"/>
                <a:ea typeface="Roboto" panose="02000000000000000000" pitchFamily="2" charset="0"/>
              </a:rPr>
              <a:t>Side effects following any vaccine administration are normal. </a:t>
            </a:r>
          </a:p>
          <a:p>
            <a:pPr algn="ctr"/>
            <a:r>
              <a:rPr lang="en-US" sz="2400" b="1">
                <a:latin typeface="Big Shoulders Display" pitchFamily="2" charset="77"/>
                <a:ea typeface="Roboto" panose="02000000000000000000" pitchFamily="2" charset="0"/>
              </a:rPr>
              <a:t>For most people, side effects are </a:t>
            </a:r>
            <a:r>
              <a:rPr lang="en-US" sz="2400" b="1">
                <a:solidFill>
                  <a:srgbClr val="FF0000"/>
                </a:solidFill>
                <a:latin typeface="Big Shoulders Display" pitchFamily="2" charset="77"/>
                <a:ea typeface="Roboto" panose="02000000000000000000" pitchFamily="2" charset="0"/>
              </a:rPr>
              <a:t>mild</a:t>
            </a:r>
            <a:r>
              <a:rPr lang="en-US" sz="2400" b="1">
                <a:latin typeface="Big Shoulders Display" pitchFamily="2" charset="77"/>
                <a:ea typeface="Roboto" panose="02000000000000000000" pitchFamily="2" charset="0"/>
              </a:rPr>
              <a:t> and go away in a couple of days. </a:t>
            </a:r>
          </a:p>
        </p:txBody>
      </p:sp>
      <p:pic>
        <p:nvPicPr>
          <p:cNvPr id="6" name="Picture 5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EB3848AD-A95F-314A-9152-50DE3CBDBE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073" y="1853476"/>
            <a:ext cx="4682526" cy="312168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0BEC-F54D-4C80-B406-21B0687095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4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>
                <a:latin typeface="Big Shoulders Display" pitchFamily="2" charset="77"/>
                <a:ea typeface="Roboto" panose="02000000000000000000" pitchFamily="2" charset="0"/>
              </a:rPr>
              <a:t>Importance of the Second Dose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69848" y="2121408"/>
            <a:ext cx="5509628" cy="405079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Both the Pfizer and </a:t>
            </a:r>
            <a:r>
              <a:rPr lang="en-US" sz="24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Moderna</a:t>
            </a: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vaccines require </a:t>
            </a:r>
            <a:r>
              <a:rPr lang="en-US" sz="24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two doses</a:t>
            </a: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to be most effective.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 Pfizer trials the vaccine was only 52% effective following the first dose compared to 95% effective for the second dose. </a:t>
            </a:r>
          </a:p>
          <a:p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Both vaccines are intramuscular shots, administered in the upper arm. </a:t>
            </a:r>
          </a:p>
          <a:p>
            <a:endParaRPr lang="en-US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endParaRPr lang="en-US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9D3FFF4-7DE1-4448-8BF8-38500AAE2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249" y="2121408"/>
            <a:ext cx="4313401" cy="27881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F984-64AA-42B4-8D2F-66BCDE3A50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64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8C92946-3A31-4704-9663-68CFED6C8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39" y="1846469"/>
            <a:ext cx="10256661" cy="22486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7F49E0-B8A6-4BAB-B6AA-FCD15B175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4887"/>
            <a:ext cx="10058400" cy="1609344"/>
          </a:xfrm>
        </p:spPr>
        <p:txBody>
          <a:bodyPr/>
          <a:lstStyle/>
          <a:p>
            <a:r>
              <a:rPr lang="en-US"/>
              <a:t>US COVID-19 Vaccine Distribution and Administration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CF0B65-881E-4996-9E52-0F690D4B9D31}"/>
              </a:ext>
            </a:extLst>
          </p:cNvPr>
          <p:cNvSpPr txBox="1"/>
          <p:nvPr/>
        </p:nvSpPr>
        <p:spPr>
          <a:xfrm>
            <a:off x="248194" y="6466114"/>
            <a:ext cx="7550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Data as of </a:t>
            </a:r>
            <a:r>
              <a:rPr lang="en-US" sz="1200" dirty="0">
                <a:solidFill>
                  <a:prstClr val="black"/>
                </a:solidFill>
                <a:latin typeface="Roboto"/>
              </a:rPr>
              <a:t>2/2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/21. CDC defines distributed as doses shipped and transferred directly to pharmacies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D07E5FB-8EC9-4644-A9E7-CBA86F648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4159684"/>
            <a:ext cx="10058400" cy="2012515"/>
          </a:xfrm>
        </p:spPr>
        <p:txBody>
          <a:bodyPr/>
          <a:lstStyle/>
          <a:p>
            <a:r>
              <a:rPr lang="en-US" b="1" dirty="0"/>
              <a:t>Nationwide: 62% </a:t>
            </a:r>
            <a:r>
              <a:rPr lang="en-US" dirty="0"/>
              <a:t>of doses distributed have been administered</a:t>
            </a:r>
          </a:p>
          <a:p>
            <a:r>
              <a:rPr lang="en-US" b="1" dirty="0"/>
              <a:t>Illinois: 57% </a:t>
            </a:r>
            <a:r>
              <a:rPr lang="en-US" dirty="0"/>
              <a:t>of doses distributed have been administered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3AB4A3-E23D-4510-ADB9-1B99C5845A64}"/>
              </a:ext>
            </a:extLst>
          </p:cNvPr>
          <p:cNvSpPr/>
          <p:nvPr/>
        </p:nvSpPr>
        <p:spPr>
          <a:xfrm>
            <a:off x="1445303" y="3496437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IL: 1,859,850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2636B3-05F0-43D4-AED6-49D12EF34656}"/>
              </a:ext>
            </a:extLst>
          </p:cNvPr>
          <p:cNvSpPr/>
          <p:nvPr/>
        </p:nvSpPr>
        <p:spPr>
          <a:xfrm>
            <a:off x="3975520" y="3496437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IL: 1,0</a:t>
            </a:r>
            <a:r>
              <a:rPr lang="en-US" b="1" dirty="0">
                <a:latin typeface="Open Sans"/>
              </a:rPr>
              <a:t>73,076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09BAFE-B097-4E4B-9E45-B96FAF518DA1}"/>
              </a:ext>
            </a:extLst>
          </p:cNvPr>
          <p:cNvSpPr txBox="1"/>
          <p:nvPr/>
        </p:nvSpPr>
        <p:spPr>
          <a:xfrm>
            <a:off x="8544761" y="6281448"/>
            <a:ext cx="2864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CDC COVID Data Tracker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568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A97C9E7-226C-4A61-A54D-C2F61C633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724" y="-103461"/>
            <a:ext cx="8408276" cy="509108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2EB9A4-A043-4F11-BDCE-9B1EE26E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F984-64AA-42B4-8D2F-66BCDE3A50F4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CC5EEA-2153-43D8-8846-D6DF29614CF8}"/>
              </a:ext>
            </a:extLst>
          </p:cNvPr>
          <p:cNvSpPr txBox="1"/>
          <p:nvPr/>
        </p:nvSpPr>
        <p:spPr>
          <a:xfrm>
            <a:off x="405228" y="1638667"/>
            <a:ext cx="407201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Total Doses Administered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as of 2/2/21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(Count)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CACE4D-DB0F-4FD8-985B-71BF48B3A80C}"/>
              </a:ext>
            </a:extLst>
          </p:cNvPr>
          <p:cNvSpPr txBox="1"/>
          <p:nvPr/>
        </p:nvSpPr>
        <p:spPr>
          <a:xfrm>
            <a:off x="8284684" y="6472674"/>
            <a:ext cx="3118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CDC COVID Data Tracker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95825E-AD4D-41A4-942B-F33752B985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513" t="47984" r="9482" b="36643"/>
          <a:stretch/>
        </p:blipFill>
        <p:spPr>
          <a:xfrm>
            <a:off x="0" y="4878647"/>
            <a:ext cx="5265683" cy="19793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DE9807-9F4A-42BD-BB0F-B67883EB14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71" b="8269"/>
          <a:stretch/>
        </p:blipFill>
        <p:spPr>
          <a:xfrm>
            <a:off x="5265682" y="4931247"/>
            <a:ext cx="6566011" cy="134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94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637CD9-C201-439B-ABA7-12B088536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923" y="47625"/>
            <a:ext cx="8817282" cy="542314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D805F2-584A-7246-B38C-7E7B71EB8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CF984-64AA-42B4-8D2F-66BCDE3A50F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14513D-C6B5-43AA-8EA5-05B27E8B8199}"/>
              </a:ext>
            </a:extLst>
          </p:cNvPr>
          <p:cNvSpPr txBox="1"/>
          <p:nvPr/>
        </p:nvSpPr>
        <p:spPr>
          <a:xfrm>
            <a:off x="8284684" y="6369934"/>
            <a:ext cx="3118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CDC COVID Data Tracker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3E92C5-5E84-4B6D-BD35-04257385D8DF}"/>
              </a:ext>
            </a:extLst>
          </p:cNvPr>
          <p:cNvSpPr txBox="1"/>
          <p:nvPr/>
        </p:nvSpPr>
        <p:spPr>
          <a:xfrm>
            <a:off x="330169" y="1725323"/>
            <a:ext cx="40720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Total Doses administered</a:t>
            </a: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as of 2/2/21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Rate (per 100,000 population)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DDC59D-FF95-4708-8CB4-ECC80C258B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572125"/>
            <a:ext cx="820102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39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7523A-108E-4E96-BAB0-D8F692D1D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4A36D-538C-45F8-9286-58B07964E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78D797-C9B4-46EB-9814-C72B599BB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47" y="0"/>
            <a:ext cx="1006470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F67AA3-71A7-4812-916D-1CAF7941693E}"/>
              </a:ext>
            </a:extLst>
          </p:cNvPr>
          <p:cNvSpPr txBox="1"/>
          <p:nvPr/>
        </p:nvSpPr>
        <p:spPr>
          <a:xfrm>
            <a:off x="121920" y="6502384"/>
            <a:ext cx="3425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New York Times. 1/28/21</a:t>
            </a:r>
          </a:p>
        </p:txBody>
      </p:sp>
    </p:spTree>
    <p:extLst>
      <p:ext uri="{BB962C8B-B14F-4D97-AF65-F5344CB8AC3E}">
        <p14:creationId xmlns:p14="http://schemas.microsoft.com/office/powerpoint/2010/main" val="861513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3B20A-5590-4515-9992-37A90A328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564" y="295449"/>
            <a:ext cx="9146207" cy="1609344"/>
          </a:xfrm>
        </p:spPr>
        <p:txBody>
          <a:bodyPr/>
          <a:lstStyle/>
          <a:p>
            <a:r>
              <a:rPr lang="en-US" dirty="0"/>
              <a:t>200K COVID-19 vaccine doses given</a:t>
            </a:r>
            <a:br>
              <a:rPr lang="en-US" dirty="0"/>
            </a:br>
            <a:r>
              <a:rPr lang="en-US" dirty="0"/>
              <a:t>12/15 – 2/1, Chicago residents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BB22CD-EAB3-4AD4-8343-A0F5FEE3A816}"/>
              </a:ext>
            </a:extLst>
          </p:cNvPr>
          <p:cNvGrpSpPr/>
          <p:nvPr/>
        </p:nvGrpSpPr>
        <p:grpSpPr>
          <a:xfrm>
            <a:off x="3" y="547692"/>
            <a:ext cx="12034345" cy="4146601"/>
            <a:chOff x="157654" y="547692"/>
            <a:chExt cx="12034345" cy="414660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DA09221-C830-4448-8545-D339196404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93"/>
            <a:stretch/>
          </p:blipFill>
          <p:spPr>
            <a:xfrm>
              <a:off x="157654" y="2163707"/>
              <a:ext cx="12034345" cy="253058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77CD288-A5C9-423C-9922-DE0ECDD991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35000"/>
            </a:blip>
            <a:srcRect l="7598" r="6880"/>
            <a:stretch/>
          </p:blipFill>
          <p:spPr>
            <a:xfrm>
              <a:off x="10279116" y="547692"/>
              <a:ext cx="1891863" cy="385762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026B0CF-FCB4-4F9D-8ABA-196C636AC0CB}"/>
              </a:ext>
            </a:extLst>
          </p:cNvPr>
          <p:cNvSpPr txBox="1"/>
          <p:nvPr/>
        </p:nvSpPr>
        <p:spPr>
          <a:xfrm>
            <a:off x="157655" y="4736336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City of Chicago :: COVID Dashboard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3C370D-1E5F-4B1D-8648-2114ADEF21B5}"/>
              </a:ext>
            </a:extLst>
          </p:cNvPr>
          <p:cNvSpPr txBox="1"/>
          <p:nvPr/>
        </p:nvSpPr>
        <p:spPr>
          <a:xfrm>
            <a:off x="8768211" y="4730183"/>
            <a:ext cx="3360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Vaccination Data (chicago.gov)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744EE6-712C-432E-8061-0706E28AC5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655" y="5373249"/>
            <a:ext cx="5876010" cy="1332351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F07D7CB-9142-4254-A1A5-AF8382D5542E}"/>
              </a:ext>
            </a:extLst>
          </p:cNvPr>
          <p:cNvCxnSpPr/>
          <p:nvPr/>
        </p:nvCxnSpPr>
        <p:spPr>
          <a:xfrm>
            <a:off x="8145521" y="1278659"/>
            <a:ext cx="2921875" cy="578069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175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D9C88-A884-4291-8193-070B791D2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853" y="146710"/>
            <a:ext cx="10944318" cy="1609344"/>
          </a:xfrm>
        </p:spPr>
        <p:txBody>
          <a:bodyPr>
            <a:normAutofit/>
          </a:bodyPr>
          <a:lstStyle/>
          <a:p>
            <a:r>
              <a:rPr lang="en-US" sz="3600" dirty="0"/>
              <a:t>Cumulative Vaccine Doses per Day, Chicago Residents,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7A27A-C59E-4FF2-A88C-E04708717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39127C-5CAA-4D0A-960E-9F04C8DBE9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1" t="11439" r="14397"/>
          <a:stretch/>
        </p:blipFill>
        <p:spPr>
          <a:xfrm>
            <a:off x="1063752" y="1426031"/>
            <a:ext cx="11128247" cy="52698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A04EC3-821F-402C-AF41-EF7F915C0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681" t="50012" b="32161"/>
          <a:stretch/>
        </p:blipFill>
        <p:spPr>
          <a:xfrm>
            <a:off x="3609837" y="2239319"/>
            <a:ext cx="1623848" cy="8847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6664EE-6EAC-4617-92DD-D90451DCCFAE}"/>
              </a:ext>
            </a:extLst>
          </p:cNvPr>
          <p:cNvSpPr txBox="1"/>
          <p:nvPr/>
        </p:nvSpPr>
        <p:spPr>
          <a:xfrm>
            <a:off x="8050924" y="6288885"/>
            <a:ext cx="3360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Vaccination Data (chicago.gov)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ECA5A5-9ED9-4D3F-BDE8-A780BD8FD7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866" t="13408" r="815" b="61113"/>
          <a:stretch/>
        </p:blipFill>
        <p:spPr>
          <a:xfrm>
            <a:off x="1985989" y="1597765"/>
            <a:ext cx="1623848" cy="12644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0F170C-BC4C-48C6-8361-F68ACE820E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681" t="39105" b="49599"/>
          <a:stretch/>
        </p:blipFill>
        <p:spPr>
          <a:xfrm>
            <a:off x="3609837" y="1614701"/>
            <a:ext cx="1623848" cy="56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14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E413B-FBD0-4AE9-9084-A0A882E60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8723"/>
            <a:ext cx="10058400" cy="1609344"/>
          </a:xfrm>
        </p:spPr>
        <p:txBody>
          <a:bodyPr/>
          <a:lstStyle/>
          <a:p>
            <a:r>
              <a:rPr lang="en-US" dirty="0"/>
              <a:t>COVID-19 Vaccinations by zip code, Chicago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00766-D344-4D53-91ED-A7E2CD452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7532D2-9616-4E61-8F81-C9F61ECDD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819" y="1220392"/>
            <a:ext cx="8756511" cy="56376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34FB03-131F-4888-9A16-DEBEC53CFD71}"/>
              </a:ext>
            </a:extLst>
          </p:cNvPr>
          <p:cNvSpPr txBox="1"/>
          <p:nvPr/>
        </p:nvSpPr>
        <p:spPr>
          <a:xfrm>
            <a:off x="7083974" y="3962138"/>
            <a:ext cx="3360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Vaccination Data (chicago.gov)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164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35848"/>
            <a:ext cx="12334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WEBINAR PLANNING GROUP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500187"/>
            <a:ext cx="10972800" cy="4419600"/>
          </a:xfrm>
          <a:prstGeom prst="rect">
            <a:avLst/>
          </a:prstGeom>
        </p:spPr>
        <p:txBody>
          <a:bodyPr vert="horz" lIns="97488" tIns="48744" rIns="97488" bIns="48744" rtlCol="0">
            <a:normAutofit fontScale="92500" lnSpcReduction="10000"/>
          </a:bodyPr>
          <a:lstStyle>
            <a:lvl1pPr marL="365577" indent="-365577" algn="l" defTabSz="974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2084" indent="-304648" algn="l" defTabSz="974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592" indent="-243720" algn="l" defTabSz="974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027" indent="-243720" algn="l" defTabSz="974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3463" indent="-243720" algn="l" defTabSz="974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0897" indent="-243720" algn="l" defTabSz="974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8335" indent="-243720" algn="l" defTabSz="974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5772" indent="-243720" algn="l" defTabSz="974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3208" indent="-243720" algn="l" defTabSz="974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577" marR="0" lvl="0" indent="-365577" algn="l" defTabSz="974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Craig Batterman, MD</a:t>
            </a:r>
          </a:p>
          <a:p>
            <a:pPr marL="365577" marR="0" lvl="0" indent="-365577" algn="l" defTabSz="974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Sharon Hovey, MD</a:t>
            </a: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Anita Chandra-Puri, MD</a:t>
            </a: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Rachel Caskey, MD</a:t>
            </a: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Jen Burns, NP</a:t>
            </a: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Anne Wong, BS</a:t>
            </a:r>
          </a:p>
          <a:p>
            <a:pPr marL="0" marR="0" lvl="0" indent="0" algn="l" defTabSz="974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65577" marR="0" lvl="0" indent="-365577" algn="l" defTabSz="974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CME Application Reviewers:  Joseph Hageman, MD; Sara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Parvinian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MD</a:t>
            </a:r>
          </a:p>
          <a:p>
            <a:pPr marL="365577" marR="0" lvl="0" indent="-365577" algn="l" defTabSz="974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Content Reviewer:</a:t>
            </a:r>
            <a:r>
              <a:rPr kumimoji="0" lang="en-US" sz="19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Craig Batterman, MD; Sharon Hovey, MD; Rachel Caskey, MD; Anita Chandra-Puri, MD; Jen Burns, NP</a:t>
            </a:r>
          </a:p>
          <a:p>
            <a:pPr marL="365577" marR="0" lvl="0" indent="-365577" algn="l" defTabSz="9748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900" b="0" i="0" u="none" strike="noStrike" kern="120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847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9848" y="484632"/>
            <a:ext cx="4610761" cy="1609344"/>
          </a:xfrm>
        </p:spPr>
        <p:txBody>
          <a:bodyPr/>
          <a:lstStyle/>
          <a:p>
            <a:r>
              <a:rPr lang="en-US" dirty="0"/>
              <a:t>Chicago Provider Enrollment Status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44460" y="2305781"/>
            <a:ext cx="5236149" cy="4193628"/>
          </a:xfrm>
        </p:spPr>
        <p:txBody>
          <a:bodyPr/>
          <a:lstStyle/>
          <a:p>
            <a:r>
              <a:rPr lang="en-US" dirty="0"/>
              <a:t>Enrolled providers will administer 90% of all vaccine; the primary source of vaccination should be medical practices. </a:t>
            </a:r>
          </a:p>
          <a:p>
            <a:r>
              <a:rPr lang="en-US" dirty="0">
                <a:solidFill>
                  <a:srgbClr val="FF0000"/>
                </a:solidFill>
              </a:rPr>
              <a:t>437</a:t>
            </a:r>
            <a:r>
              <a:rPr lang="en-US" dirty="0"/>
              <a:t> providers enrolled as of 1/28/2021</a:t>
            </a:r>
          </a:p>
          <a:p>
            <a:r>
              <a:rPr lang="en-US" dirty="0"/>
              <a:t>Expanding recruitment and enrollment team</a:t>
            </a:r>
          </a:p>
          <a:p>
            <a:r>
              <a:rPr lang="en-US" dirty="0"/>
              <a:t>Focusing outreach on communities without enrolled providers or with high CCVI index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A4505EB5-AFDA-794D-9152-26D92C7B6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764" y="0"/>
            <a:ext cx="529936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2B215F-860F-4A5E-AF24-02DA3F3BE160}"/>
              </a:ext>
            </a:extLst>
          </p:cNvPr>
          <p:cNvSpPr txBox="1"/>
          <p:nvPr/>
        </p:nvSpPr>
        <p:spPr>
          <a:xfrm>
            <a:off x="79513" y="6499409"/>
            <a:ext cx="5182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Map updated as of 1/25/21</a:t>
            </a:r>
          </a:p>
        </p:txBody>
      </p:sp>
    </p:spTree>
    <p:extLst>
      <p:ext uri="{BB962C8B-B14F-4D97-AF65-F5344CB8AC3E}">
        <p14:creationId xmlns:p14="http://schemas.microsoft.com/office/powerpoint/2010/main" val="2947097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1D6D2-637E-453C-B87B-CDF9F884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99% of Allocated Doses Have Been Pushed Out to Providers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B73DD3-AA79-4B0A-89B3-3799F25F18CB}"/>
              </a:ext>
            </a:extLst>
          </p:cNvPr>
          <p:cNvSpPr txBox="1"/>
          <p:nvPr/>
        </p:nvSpPr>
        <p:spPr>
          <a:xfrm>
            <a:off x="222069" y="6453051"/>
            <a:ext cx="6100354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Data as of 1/29/21 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837A4EE5-BEBC-4FE7-A0D8-6F14AD2D992C}"/>
              </a:ext>
            </a:extLst>
          </p:cNvPr>
          <p:cNvSpPr txBox="1"/>
          <p:nvPr/>
        </p:nvSpPr>
        <p:spPr>
          <a:xfrm>
            <a:off x="10846524" y="2491085"/>
            <a:ext cx="1014549" cy="31350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C393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469,300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837A4EE5-BEBC-4FE7-A0D8-6F14AD2D992C}"/>
              </a:ext>
            </a:extLst>
          </p:cNvPr>
          <p:cNvSpPr txBox="1"/>
          <p:nvPr/>
        </p:nvSpPr>
        <p:spPr>
          <a:xfrm>
            <a:off x="10846524" y="2135776"/>
            <a:ext cx="1014549" cy="31350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472,600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1FD138E4-1DB2-E140-93E6-EE2AFF0D4A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691481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7953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1D6D2-637E-453C-B87B-CDF9F884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30745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7 Days after delivery, 58% of doses were administered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B73DD3-AA79-4B0A-89B3-3799F25F18CB}"/>
              </a:ext>
            </a:extLst>
          </p:cNvPr>
          <p:cNvSpPr txBox="1"/>
          <p:nvPr/>
        </p:nvSpPr>
        <p:spPr>
          <a:xfrm>
            <a:off x="222069" y="6453051"/>
            <a:ext cx="6100354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Data as of 1/29/21 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C6CC9A7-A4BD-4452-A4B1-C882F215FE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4794965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4207D0A-A2A0-40AA-9CBA-9CB84D39EBAC}"/>
              </a:ext>
            </a:extLst>
          </p:cNvPr>
          <p:cNvSpPr txBox="1"/>
          <p:nvPr/>
        </p:nvSpPr>
        <p:spPr>
          <a:xfrm>
            <a:off x="4018736" y="1362995"/>
            <a:ext cx="7509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+mj-lt"/>
              </a:rPr>
              <a:t>BUT when doses held for long-term care facilities are removed, the percentage increases to </a:t>
            </a:r>
            <a:r>
              <a:rPr lang="en-US" sz="3200" b="1" dirty="0">
                <a:solidFill>
                  <a:schemeClr val="accent2"/>
                </a:solidFill>
                <a:latin typeface="+mj-lt"/>
              </a:rPr>
              <a:t>76%</a:t>
            </a:r>
            <a:endParaRPr lang="en-US" sz="2400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9722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1D6D2-637E-453C-B87B-CDF9F884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7-day Rolling Average of Doses Administered by Chicago Providers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6C305C7-72F3-4545-B913-5C98B01C3E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60345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BB73DD3-AA79-4B0A-89B3-3799F25F18CB}"/>
              </a:ext>
            </a:extLst>
          </p:cNvPr>
          <p:cNvSpPr txBox="1"/>
          <p:nvPr/>
        </p:nvSpPr>
        <p:spPr>
          <a:xfrm>
            <a:off x="222069" y="6453051"/>
            <a:ext cx="4362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7-day rolling average, censored 3 days from 1/28/21</a:t>
            </a:r>
          </a:p>
        </p:txBody>
      </p:sp>
    </p:spTree>
    <p:extLst>
      <p:ext uri="{BB962C8B-B14F-4D97-AF65-F5344CB8AC3E}">
        <p14:creationId xmlns:p14="http://schemas.microsoft.com/office/powerpoint/2010/main" val="3148054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7ED5C4B-9C53-44F2-A7BC-FB0AE84268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699855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7A83FC6-1E81-4430-86F4-4F21C59AC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484632"/>
            <a:ext cx="10529117" cy="1609344"/>
          </a:xfrm>
        </p:spPr>
        <p:txBody>
          <a:bodyPr>
            <a:normAutofit/>
          </a:bodyPr>
          <a:lstStyle/>
          <a:p>
            <a:r>
              <a:rPr lang="en-US" dirty="0"/>
              <a:t>Volume of administration increasing across all settings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073ED64-8C3E-40AB-AC7C-10FE1D73F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14" y="6471200"/>
            <a:ext cx="9548110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E4002B"/>
              </a:buClr>
              <a:buSzPct val="90000"/>
              <a:buFont typeface="Arial"/>
              <a:buChar char="•"/>
              <a:defRPr sz="2000" kern="1200">
                <a:solidFill>
                  <a:srgbClr val="005B99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800" kern="1200">
                <a:solidFill>
                  <a:srgbClr val="005B99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B99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B99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B99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</a:pPr>
            <a:r>
              <a:rPr lang="en-US" sz="1200" dirty="0">
                <a:solidFill>
                  <a:schemeClr val="tx1"/>
                </a:solidFill>
              </a:rPr>
              <a:t>Data reported through 1/28/20</a:t>
            </a:r>
            <a:endParaRPr lang="en-US" altLang="en-US" sz="1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FB08D-16AD-44A4-BB01-46A21BA0380B}"/>
              </a:ext>
            </a:extLst>
          </p:cNvPr>
          <p:cNvSpPr txBox="1"/>
          <p:nvPr/>
        </p:nvSpPr>
        <p:spPr>
          <a:xfrm>
            <a:off x="1391478" y="5436181"/>
            <a:ext cx="1560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Dec 13-19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2D045C-C47C-4F75-B1CE-84E1AEEB3945}"/>
              </a:ext>
            </a:extLst>
          </p:cNvPr>
          <p:cNvSpPr txBox="1"/>
          <p:nvPr/>
        </p:nvSpPr>
        <p:spPr>
          <a:xfrm>
            <a:off x="9868553" y="3193765"/>
            <a:ext cx="1253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Week not complete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8E9532-4983-4668-ADB7-38E4059292AB}"/>
              </a:ext>
            </a:extLst>
          </p:cNvPr>
          <p:cNvSpPr txBox="1"/>
          <p:nvPr/>
        </p:nvSpPr>
        <p:spPr>
          <a:xfrm>
            <a:off x="9868553" y="5436181"/>
            <a:ext cx="1859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Jan 24-30</a:t>
            </a:r>
          </a:p>
        </p:txBody>
      </p:sp>
    </p:spTree>
    <p:extLst>
      <p:ext uri="{BB962C8B-B14F-4D97-AF65-F5344CB8AC3E}">
        <p14:creationId xmlns:p14="http://schemas.microsoft.com/office/powerpoint/2010/main" val="1028795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281A7-7F31-4407-97A9-AE3FF0CA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723" y="66134"/>
            <a:ext cx="10058400" cy="1609344"/>
          </a:xfrm>
        </p:spPr>
        <p:txBody>
          <a:bodyPr/>
          <a:lstStyle/>
          <a:p>
            <a:r>
              <a:rPr lang="en-US" dirty="0"/>
              <a:t>COVID-19 first doses by age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05010-9C2D-409D-A325-5A3527FB3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02CC81-2054-49C2-9FE5-0E216375B4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20"/>
          <a:stretch/>
        </p:blipFill>
        <p:spPr>
          <a:xfrm>
            <a:off x="0" y="1723697"/>
            <a:ext cx="12192000" cy="415682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F602F14-6DBE-46AB-AD92-43560813CA33}"/>
              </a:ext>
            </a:extLst>
          </p:cNvPr>
          <p:cNvGrpSpPr/>
          <p:nvPr/>
        </p:nvGrpSpPr>
        <p:grpSpPr>
          <a:xfrm>
            <a:off x="5972923" y="2007368"/>
            <a:ext cx="2050455" cy="1794739"/>
            <a:chOff x="7535460" y="2527879"/>
            <a:chExt cx="2050455" cy="1794739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E12BF51-3308-4147-90D1-86F5B2ACC40A}"/>
                </a:ext>
              </a:extLst>
            </p:cNvPr>
            <p:cNvCxnSpPr>
              <a:cxnSpLocks/>
            </p:cNvCxnSpPr>
            <p:nvPr/>
          </p:nvCxnSpPr>
          <p:spPr>
            <a:xfrm>
              <a:off x="8931564" y="3358876"/>
              <a:ext cx="0" cy="9637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3058AB-DEE7-4BFA-B808-A5AB2BCFC5BC}"/>
                </a:ext>
              </a:extLst>
            </p:cNvPr>
            <p:cNvSpPr txBox="1"/>
            <p:nvPr/>
          </p:nvSpPr>
          <p:spPr>
            <a:xfrm>
              <a:off x="7535460" y="2527879"/>
              <a:ext cx="20504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Hospitals could administer excess supply to 65+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52F2D46-BDDF-4C41-A919-EFD64C76B7EA}"/>
              </a:ext>
            </a:extLst>
          </p:cNvPr>
          <p:cNvGrpSpPr/>
          <p:nvPr/>
        </p:nvGrpSpPr>
        <p:grpSpPr>
          <a:xfrm>
            <a:off x="8141571" y="1554608"/>
            <a:ext cx="2050455" cy="1596736"/>
            <a:chOff x="9906006" y="2120900"/>
            <a:chExt cx="2050455" cy="1596736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8D13E40-DDDB-42F8-94EC-D38B069BCC1C}"/>
                </a:ext>
              </a:extLst>
            </p:cNvPr>
            <p:cNvCxnSpPr/>
            <p:nvPr/>
          </p:nvCxnSpPr>
          <p:spPr>
            <a:xfrm>
              <a:off x="10414001" y="2507673"/>
              <a:ext cx="0" cy="12099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22FF494-46F9-4F19-BFF8-4A967215E4F9}"/>
                </a:ext>
              </a:extLst>
            </p:cNvPr>
            <p:cNvSpPr txBox="1"/>
            <p:nvPr/>
          </p:nvSpPr>
          <p:spPr>
            <a:xfrm>
              <a:off x="9906006" y="2120900"/>
              <a:ext cx="20504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1b starts</a:t>
              </a:r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5613F7-8ED9-4023-BCE9-565DBCC1A71D}"/>
              </a:ext>
            </a:extLst>
          </p:cNvPr>
          <p:cNvCxnSpPr>
            <a:cxnSpLocks/>
          </p:cNvCxnSpPr>
          <p:nvPr/>
        </p:nvCxnSpPr>
        <p:spPr>
          <a:xfrm>
            <a:off x="3486848" y="2932387"/>
            <a:ext cx="0" cy="996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D08DDDB-18C6-4DE6-A235-21FC0E445787}"/>
              </a:ext>
            </a:extLst>
          </p:cNvPr>
          <p:cNvSpPr txBox="1"/>
          <p:nvPr/>
        </p:nvSpPr>
        <p:spPr>
          <a:xfrm>
            <a:off x="2275491" y="2100959"/>
            <a:ext cx="2249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Long-term care pharmacy partnership clinics start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F2AACA-00B8-49AC-8C52-FE39E00CE30D}"/>
              </a:ext>
            </a:extLst>
          </p:cNvPr>
          <p:cNvSpPr txBox="1"/>
          <p:nvPr/>
        </p:nvSpPr>
        <p:spPr>
          <a:xfrm>
            <a:off x="8050924" y="6288885"/>
            <a:ext cx="3360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Vaccination Data (chicago.gov)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51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49883-C032-466A-A697-28C7D7018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827862" cy="1609344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Dose Coverage by Age: Big gains among 65+!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B78CD128-E159-4C34-99C7-88A736B5F1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34886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16D0544-4B50-4975-9D15-9BEDAEAB5771}"/>
              </a:ext>
            </a:extLst>
          </p:cNvPr>
          <p:cNvSpPr txBox="1"/>
          <p:nvPr/>
        </p:nvSpPr>
        <p:spPr>
          <a:xfrm>
            <a:off x="6719727" y="2270745"/>
            <a:ext cx="91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+5.6%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EB6A02-82A2-482D-99D7-51E314498D7F}"/>
              </a:ext>
            </a:extLst>
          </p:cNvPr>
          <p:cNvSpPr txBox="1"/>
          <p:nvPr/>
        </p:nvSpPr>
        <p:spPr>
          <a:xfrm>
            <a:off x="7392900" y="1901413"/>
            <a:ext cx="91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+5.2%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38B5BE-0190-4E54-A63E-AC86DF049874}"/>
              </a:ext>
            </a:extLst>
          </p:cNvPr>
          <p:cNvSpPr txBox="1"/>
          <p:nvPr/>
        </p:nvSpPr>
        <p:spPr>
          <a:xfrm>
            <a:off x="6166413" y="2766938"/>
            <a:ext cx="91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+3%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9E16C0DF-510D-4F98-BA9C-5B3AC2FAA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792" y="6391687"/>
            <a:ext cx="9548110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E4002B"/>
              </a:buClr>
              <a:buSzPct val="90000"/>
              <a:buFont typeface="Arial"/>
              <a:buChar char="•"/>
              <a:defRPr sz="2000" kern="1200">
                <a:solidFill>
                  <a:srgbClr val="005B99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800" kern="1200">
                <a:solidFill>
                  <a:srgbClr val="005B99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B99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B99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B99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</a:pPr>
            <a:r>
              <a:rPr lang="en-US" sz="1200">
                <a:solidFill>
                  <a:schemeClr val="tx1"/>
                </a:solidFill>
              </a:rPr>
              <a:t>Data reported through 1/28/20</a:t>
            </a:r>
            <a:endParaRPr lang="en-US" altLang="en-US" sz="1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76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05F8F-B835-B54D-B8F6-C83694AA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38" y="114028"/>
            <a:ext cx="11433976" cy="13264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Big Shoulders Display"/>
              </a:rPr>
              <a:t>COVID-19 vaccines administered by race/ethnicity </a:t>
            </a:r>
            <a:br>
              <a:rPr lang="en-US" sz="3600" dirty="0">
                <a:latin typeface="Big Shoulders Display"/>
              </a:rPr>
            </a:br>
            <a:r>
              <a:rPr lang="en-US" sz="3600" dirty="0">
                <a:latin typeface="Big Shoulders Display"/>
              </a:rPr>
              <a:t>using imputation methodology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106A3E-E0CC-834F-9617-F06924CEC506}"/>
              </a:ext>
            </a:extLst>
          </p:cNvPr>
          <p:cNvSpPr txBox="1"/>
          <p:nvPr/>
        </p:nvSpPr>
        <p:spPr>
          <a:xfrm>
            <a:off x="454900" y="5051201"/>
            <a:ext cx="11282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As of January 27, 2021,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79%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of all vaccination records received by the Chicago Department of Public Health (CDPH) were missing race/ethnicity. 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CDPH in collaboration with DePaul University Center for Data Science utilized a validated statistical methodology, known as the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Bayesian Improved Surname Geocoding Method (BISG)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, to impute (predict) the race/ethnicity among those missing, based on the zipcode of residence and the surname (last name) of individuals whose COVID-19 vaccination records were missing race/ethnicity. This method was able to predict over 83% of missing data. More information about the methodology can be found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2"/>
              </a:rPr>
              <a:t>here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.   The numbers in the above table reflect estimates based on data as of 1/27/21.  Race-ethnicity derived from data imputation inherently have a level of uncertainty and are not intended to substitute for an individual’s self-reported identification.  Imputation is intended as an activity to help the health department and stakeholders better understand and enhance the progress in COVID-19 vaccination efforts citywide.  All activities were classified as health surveillance and all procedures for performing BISG data imputation underwent institutional review and approval.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Data represents COVID-19 vaccinations administered to Chicago residents based on home address, as reported by medical providers in Illinois Comprehensive Automated Immunization Registry Exchange (I-CARE). The site of vaccination may not be in the City of Chicago. Percentages reported exclude those still unknown after BISG imputation. All data are provisional and subject to change.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Data Source: Illinois Comprehensive Automated Immunization Registry Exchange (I-CARE), U.S. Census Bureau American Community Survey.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0A9C09F-F1B4-4654-9710-B4B09A20BB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135307"/>
              </p:ext>
            </p:extLst>
          </p:nvPr>
        </p:nvGraphicFramePr>
        <p:xfrm>
          <a:off x="704138" y="1331689"/>
          <a:ext cx="10546338" cy="3517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5811">
                  <a:extLst>
                    <a:ext uri="{9D8B030D-6E8A-4147-A177-3AD203B41FA5}">
                      <a16:colId xmlns:a16="http://schemas.microsoft.com/office/drawing/2014/main" val="193055182"/>
                    </a:ext>
                  </a:extLst>
                </a:gridCol>
                <a:gridCol w="1436948">
                  <a:extLst>
                    <a:ext uri="{9D8B030D-6E8A-4147-A177-3AD203B41FA5}">
                      <a16:colId xmlns:a16="http://schemas.microsoft.com/office/drawing/2014/main" val="239601619"/>
                    </a:ext>
                  </a:extLst>
                </a:gridCol>
                <a:gridCol w="1629103">
                  <a:extLst>
                    <a:ext uri="{9D8B030D-6E8A-4147-A177-3AD203B41FA5}">
                      <a16:colId xmlns:a16="http://schemas.microsoft.com/office/drawing/2014/main" val="4197284578"/>
                    </a:ext>
                  </a:extLst>
                </a:gridCol>
                <a:gridCol w="2711669">
                  <a:extLst>
                    <a:ext uri="{9D8B030D-6E8A-4147-A177-3AD203B41FA5}">
                      <a16:colId xmlns:a16="http://schemas.microsoft.com/office/drawing/2014/main" val="3499669869"/>
                    </a:ext>
                  </a:extLst>
                </a:gridCol>
                <a:gridCol w="2442807">
                  <a:extLst>
                    <a:ext uri="{9D8B030D-6E8A-4147-A177-3AD203B41FA5}">
                      <a16:colId xmlns:a16="http://schemas.microsoft.com/office/drawing/2014/main" val="1204302294"/>
                    </a:ext>
                  </a:extLst>
                </a:gridCol>
              </a:tblGrid>
              <a:tr h="679905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Race/Ethnicity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Total 1</a:t>
                      </a:r>
                      <a:r>
                        <a:rPr lang="en-US" sz="2000" baseline="30000"/>
                        <a:t>st</a:t>
                      </a:r>
                      <a:r>
                        <a:rPr lang="en-US" sz="2000"/>
                        <a:t> doses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% of 1st doses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% 1</a:t>
                      </a:r>
                      <a:r>
                        <a:rPr lang="en-US" sz="2000" baseline="30000" dirty="0"/>
                        <a:t>st</a:t>
                      </a:r>
                      <a:r>
                        <a:rPr lang="en-US" sz="2000" dirty="0"/>
                        <a:t> dose population coverage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Population Coverage</a:t>
                      </a:r>
                    </a:p>
                    <a:p>
                      <a:pPr algn="ctr"/>
                      <a:r>
                        <a:rPr lang="en-US" sz="2000" dirty="0"/>
                        <a:t>(1</a:t>
                      </a:r>
                      <a:r>
                        <a:rPr lang="en-US" sz="2000" baseline="30000" dirty="0"/>
                        <a:t>st</a:t>
                      </a:r>
                      <a:r>
                        <a:rPr lang="en-US" sz="2000" dirty="0"/>
                        <a:t> dose)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551539"/>
                  </a:ext>
                </a:extLst>
              </a:tr>
              <a:tr h="414035">
                <a:tc>
                  <a:txBody>
                    <a:bodyPr/>
                    <a:lstStyle/>
                    <a:p>
                      <a:r>
                        <a:rPr lang="en-US" sz="2000" dirty="0"/>
                        <a:t>Latinx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18,712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in 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4088842"/>
                  </a:ext>
                </a:extLst>
              </a:tr>
              <a:tr h="393913">
                <a:tc>
                  <a:txBody>
                    <a:bodyPr/>
                    <a:lstStyle/>
                    <a:p>
                      <a:r>
                        <a:rPr lang="en-US" sz="2000"/>
                        <a:t>Black, Non-Latinx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17,911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in 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8410741"/>
                  </a:ext>
                </a:extLst>
              </a:tr>
              <a:tr h="393913">
                <a:tc>
                  <a:txBody>
                    <a:bodyPr/>
                    <a:lstStyle/>
                    <a:p>
                      <a:r>
                        <a:rPr lang="en-US" sz="2000" dirty="0"/>
                        <a:t>White, Non-Latinx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49.7%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in 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16063356"/>
                  </a:ext>
                </a:extLst>
              </a:tr>
              <a:tr h="393913">
                <a:tc>
                  <a:txBody>
                    <a:bodyPr/>
                    <a:lstStyle/>
                    <a:p>
                      <a:r>
                        <a:rPr lang="en-US" sz="2000"/>
                        <a:t>Asian, Non-Latinx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10,430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in 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3688386"/>
                  </a:ext>
                </a:extLst>
              </a:tr>
              <a:tr h="192812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1531873"/>
                  </a:ext>
                </a:extLst>
              </a:tr>
              <a:tr h="393913">
                <a:tc>
                  <a:txBody>
                    <a:bodyPr/>
                    <a:lstStyle/>
                    <a:p>
                      <a:r>
                        <a:rPr lang="en-US" sz="2000" dirty="0"/>
                        <a:t>Unknown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14,349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9988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6491788"/>
                  </a:ext>
                </a:extLst>
              </a:tr>
              <a:tr h="393913">
                <a:tc>
                  <a:txBody>
                    <a:bodyPr/>
                    <a:lstStyle/>
                    <a:p>
                      <a:r>
                        <a:rPr lang="en-US" sz="2000" dirty="0"/>
                        <a:t>Chicago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108,434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+mn-lt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in 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1196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863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005A26E8-3C4C-4EBC-8FF7-2CD64A3F27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7"/>
          <a:stretch/>
        </p:blipFill>
        <p:spPr>
          <a:xfrm>
            <a:off x="6437915" y="0"/>
            <a:ext cx="5650057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BA463BD-5BCD-4F83-9808-1172E80AD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482" y="777767"/>
            <a:ext cx="4639072" cy="2932386"/>
          </a:xfrm>
        </p:spPr>
        <p:txBody>
          <a:bodyPr>
            <a:noAutofit/>
          </a:bodyPr>
          <a:lstStyle/>
          <a:p>
            <a:r>
              <a:rPr lang="en-US" sz="3600" dirty="0">
                <a:latin typeface="Big Shoulders Display"/>
              </a:rPr>
              <a:t>Since Phase 1B started January 25</a:t>
            </a:r>
            <a:r>
              <a:rPr lang="en-US" sz="3600" baseline="30000" dirty="0">
                <a:latin typeface="Big Shoulders Display"/>
              </a:rPr>
              <a:t>th</a:t>
            </a:r>
            <a:r>
              <a:rPr lang="en-US" sz="3600" dirty="0">
                <a:latin typeface="Big Shoulders Display"/>
              </a:rPr>
              <a:t>, how can </a:t>
            </a:r>
            <a:r>
              <a:rPr lang="en-US" sz="3600" b="1" dirty="0">
                <a:latin typeface="Big Shoulders Display"/>
              </a:rPr>
              <a:t>pediatricians</a:t>
            </a:r>
            <a:r>
              <a:rPr lang="en-US" sz="3600" dirty="0">
                <a:latin typeface="Big Shoulders Display"/>
              </a:rPr>
              <a:t> partner with CDPH and other providers across the city to </a:t>
            </a:r>
            <a:r>
              <a:rPr lang="en-US" sz="3600" b="1" dirty="0">
                <a:latin typeface="Big Shoulders Display"/>
              </a:rPr>
              <a:t>BOOST COVID-19 vaccination</a:t>
            </a:r>
            <a:r>
              <a:rPr lang="en-US" sz="3600" dirty="0">
                <a:latin typeface="Big Shoulders Display"/>
              </a:rPr>
              <a:t>?</a:t>
            </a:r>
          </a:p>
        </p:txBody>
      </p:sp>
      <p:pic>
        <p:nvPicPr>
          <p:cNvPr id="10" name="Picture 9" descr="Diagram, company name&#10;&#10;Description automatically generated">
            <a:extLst>
              <a:ext uri="{FF2B5EF4-FFF2-40B4-BE49-F238E27FC236}">
                <a16:creationId xmlns:a16="http://schemas.microsoft.com/office/drawing/2014/main" id="{9795155D-B9D5-46A1-A80E-96233F11C572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6071" y="3855542"/>
            <a:ext cx="4888095" cy="29323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EACA544-E9B5-4784-8EEB-5DFC3D55D086}"/>
              </a:ext>
            </a:extLst>
          </p:cNvPr>
          <p:cNvCxnSpPr/>
          <p:nvPr/>
        </p:nvCxnSpPr>
        <p:spPr>
          <a:xfrm flipV="1">
            <a:off x="6437915" y="4414345"/>
            <a:ext cx="1560457" cy="10720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52BBAAE8-B272-4366-BEC1-34C0094F2F31}"/>
              </a:ext>
            </a:extLst>
          </p:cNvPr>
          <p:cNvCxnSpPr>
            <a:cxnSpLocks/>
            <a:endCxn id="10" idx="1"/>
          </p:cNvCxnSpPr>
          <p:nvPr/>
        </p:nvCxnSpPr>
        <p:spPr>
          <a:xfrm rot="16200000" flipH="1">
            <a:off x="154304" y="4099968"/>
            <a:ext cx="1611580" cy="831953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4140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821CF-2D5E-4778-9080-AE96D3B61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03238-9886-4F05-81BC-973E2F99F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ED0CB-1496-413B-946D-9A553E6DF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F984-64AA-42B4-8D2F-66BCDE3A50F4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4E2C22-9E8E-444E-B130-610A4B229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" y="0"/>
            <a:ext cx="1217871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80C5D9-0442-47F8-8961-FA74CDD2B3B2}"/>
              </a:ext>
            </a:extLst>
          </p:cNvPr>
          <p:cNvSpPr txBox="1"/>
          <p:nvPr/>
        </p:nvSpPr>
        <p:spPr>
          <a:xfrm>
            <a:off x="9380305" y="115300"/>
            <a:ext cx="2680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www.chi.gov/covidvax</a:t>
            </a:r>
          </a:p>
        </p:txBody>
      </p:sp>
    </p:spTree>
    <p:extLst>
      <p:ext uri="{BB962C8B-B14F-4D97-AF65-F5344CB8AC3E}">
        <p14:creationId xmlns:p14="http://schemas.microsoft.com/office/powerpoint/2010/main" val="1796970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D09DE-CD65-423E-9837-19D2F6694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D7BD0-D981-4C8D-BFA6-C7A6F6B9B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None of the members on the planning group, presenter Marielle </a:t>
            </a:r>
            <a:r>
              <a:rPr lang="en-US" sz="1800" dirty="0" err="1">
                <a:solidFill>
                  <a:schemeClr val="tx1"/>
                </a:solidFill>
              </a:rPr>
              <a:t>Fricchione</a:t>
            </a:r>
            <a:r>
              <a:rPr lang="en-US" sz="1800" dirty="0">
                <a:solidFill>
                  <a:schemeClr val="tx1"/>
                </a:solidFill>
              </a:rPr>
              <a:t>, MD FAAP, content reviewers, and CME application reviewers had any relevant financial relationships to disclose</a:t>
            </a:r>
          </a:p>
          <a:p>
            <a:r>
              <a:rPr lang="en-US" sz="1800" dirty="0">
                <a:solidFill>
                  <a:schemeClr val="tx1"/>
                </a:solidFill>
              </a:rPr>
              <a:t>CDPH has contracted with </a:t>
            </a:r>
            <a:r>
              <a:rPr lang="en-US" sz="1800" dirty="0" err="1">
                <a:solidFill>
                  <a:schemeClr val="tx1"/>
                </a:solidFill>
              </a:rPr>
              <a:t>ZocDoc</a:t>
            </a:r>
            <a:r>
              <a:rPr lang="en-US" sz="1800" dirty="0">
                <a:solidFill>
                  <a:schemeClr val="tx1"/>
                </a:solidFill>
              </a:rPr>
              <a:t> (a commercial product) to increase access to vaccine appointments and this will be discussed briefly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AB0C8-F630-4B68-B82D-2091FBE12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F984-64AA-42B4-8D2F-66BCDE3A50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207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C9BF3-7767-4E59-8D16-C591248AF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F7D3A-7A14-4EE5-9451-24D4CAA94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BAF0C-94EB-4C79-B0A8-0031E1908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F984-64AA-42B4-8D2F-66BCDE3A50F4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C2C6FA-6892-4366-BBAF-4C34F0863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66" y="9525"/>
            <a:ext cx="7658100" cy="6838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1D7E38-A425-4AED-A49F-5E7AE07B6B9E}"/>
              </a:ext>
            </a:extLst>
          </p:cNvPr>
          <p:cNvSpPr txBox="1"/>
          <p:nvPr/>
        </p:nvSpPr>
        <p:spPr>
          <a:xfrm>
            <a:off x="8585998" y="5125343"/>
            <a:ext cx="3322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January 25</a:t>
            </a:r>
            <a:r>
              <a:rPr lang="en-US" baseline="30000" dirty="0"/>
              <a:t>th</a:t>
            </a:r>
            <a:r>
              <a:rPr lang="en-US" dirty="0"/>
              <a:t>, 2021 HAN alert posted at: </a:t>
            </a:r>
            <a:r>
              <a:rPr lang="en-US" dirty="0">
                <a:hlinkClick r:id="rId3"/>
              </a:rPr>
              <a:t>www.chicagohan.org/covidvax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17095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BB7DD-F3C5-467F-A06D-4E194F806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0553"/>
            <a:ext cx="10058400" cy="1609344"/>
          </a:xfrm>
        </p:spPr>
        <p:txBody>
          <a:bodyPr/>
          <a:lstStyle/>
          <a:p>
            <a:r>
              <a:rPr lang="en-US" dirty="0"/>
              <a:t>COVID-19 Vaccine Provider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9538B-B53E-4FEF-A2BF-A38B9CF7D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05510"/>
            <a:ext cx="10058400" cy="5044611"/>
          </a:xfrm>
        </p:spPr>
        <p:txBody>
          <a:bodyPr>
            <a:normAutofit/>
          </a:bodyPr>
          <a:lstStyle/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Vaccine providers should administer all doses received each week, within the week. </a:t>
            </a:r>
          </a:p>
          <a:p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Start scheduling appointments for 1B patients or those who self-certify as part of group 1B today (if you haven’t already), schedule a week ahead and have a waiting list</a:t>
            </a: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Phases overlap and individuals in an earlier phase remain eligible to receive COVID-19 vaccination in a later phase. </a:t>
            </a:r>
          </a:p>
          <a:p>
            <a:pPr lvl="1"/>
            <a:r>
              <a:rPr 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After intensive and appropriate efforts to reach the prioritized groups, facilities may offer vaccine to persons in lower priority groups when doses are about to expire according to labeling instructions. </a:t>
            </a: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Do not reserve vaccine for second doses at this time.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Do not waste COVID-19 vaccine, therefore ensure proper storage and handling and careful scheduling with timed vial opening to avoid unused doses.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Vaccine providers are expected to have the capability to vaccinate at least 50-100 persons per week, beginning the week of January 25th, and at least 100 persons per week thereafter, with appropriate observation and safety protocols in place.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Vaccine providers will receive a weekly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REDCap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survey to record unused doses and request additional doses.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 survey must be completed by Tuesday 5pm (CT).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Vaccine orders will be approved based on supply.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31E4C-722B-4D40-A7AC-769A3FDD1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F984-64AA-42B4-8D2F-66BCDE3A50F4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02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8CDF8-818D-496C-973F-1C66F6240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to scale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13248-62C4-4B27-B5BB-307DF7A98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46607"/>
            <a:ext cx="10241280" cy="442559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Post banners/announcements on your webpage to keep your patients updated on your vaccine supply and appointment availability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Staff up to support phone lines to help navigate patients to vaccine if you cannot provide it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Map available at “Ways for Individuals to Register for the Vaccine (chicago.gov)</a:t>
            </a:r>
            <a:r>
              <a:rPr lang="en-US" dirty="0">
                <a:solidFill>
                  <a:schemeClr val="tx1"/>
                </a:solidFill>
              </a:rPr>
              <a:t>”+ chi.gov/</a:t>
            </a:r>
            <a:r>
              <a:rPr lang="en-US" dirty="0" err="1">
                <a:solidFill>
                  <a:schemeClr val="tx1"/>
                </a:solidFill>
              </a:rPr>
              <a:t>covidvax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Establish standing orders to expand and maximize your vaccinator workforce and drastically increase the number of individuals you can vaccinate</a:t>
            </a:r>
          </a:p>
          <a:p>
            <a:r>
              <a:rPr lang="en-US" b="1" dirty="0">
                <a:solidFill>
                  <a:schemeClr val="tx1"/>
                </a:solidFill>
              </a:rPr>
              <a:t>Extend vaccine only visit hours to support working families</a:t>
            </a:r>
          </a:p>
          <a:p>
            <a:r>
              <a:rPr lang="en-US" b="1" dirty="0">
                <a:solidFill>
                  <a:schemeClr val="tx1"/>
                </a:solidFill>
              </a:rPr>
              <a:t>Vaccinate at every opportunity</a:t>
            </a:r>
          </a:p>
          <a:p>
            <a:r>
              <a:rPr lang="en-US" dirty="0">
                <a:solidFill>
                  <a:schemeClr val="tx1"/>
                </a:solidFill>
              </a:rPr>
              <a:t>Run reports in your EMR or in I-CARE to call your highest risk patients to actively schedule them for appointments</a:t>
            </a:r>
          </a:p>
          <a:p>
            <a:r>
              <a:rPr lang="en-US" dirty="0">
                <a:solidFill>
                  <a:schemeClr val="tx1"/>
                </a:solidFill>
              </a:rPr>
              <a:t>Consider accessible community spaces that you can staff to provide dedicated vaccine services</a:t>
            </a:r>
          </a:p>
          <a:p>
            <a:r>
              <a:rPr lang="en-US" b="1" dirty="0">
                <a:solidFill>
                  <a:schemeClr val="tx1"/>
                </a:solidFill>
              </a:rPr>
              <a:t>Consider reasons for vaccine hesitancy in YOUR neighborhoods and be CREATIVE about being vaccine ambassadors or appointing vaccine ambassadors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50FB2-C166-45DB-931E-549977301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F984-64AA-42B4-8D2F-66BCDE3A50F4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9506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F81AE17-FC0D-41A2-B7BD-A931DF430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812" y="9792"/>
            <a:ext cx="8551187" cy="67753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AC66C0-26F9-40FB-B762-70CD3FD0C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228" y="3649986"/>
            <a:ext cx="6127531" cy="31659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0ACE8D-8B00-48DA-9F58-1AD017DCC43D}"/>
              </a:ext>
            </a:extLst>
          </p:cNvPr>
          <p:cNvSpPr txBox="1"/>
          <p:nvPr/>
        </p:nvSpPr>
        <p:spPr>
          <a:xfrm>
            <a:off x="9058379" y="124232"/>
            <a:ext cx="3155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Vaccine Finder (chicago.gov)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699B19-A655-4202-B32A-4850EB927327}"/>
              </a:ext>
            </a:extLst>
          </p:cNvPr>
          <p:cNvSpPr txBox="1"/>
          <p:nvPr/>
        </p:nvSpPr>
        <p:spPr>
          <a:xfrm>
            <a:off x="435837" y="6064469"/>
            <a:ext cx="410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Launched 2/2/21 – Rush, </a:t>
            </a:r>
            <a:r>
              <a:rPr lang="en-US" dirty="0" err="1"/>
              <a:t>Amita</a:t>
            </a:r>
            <a:r>
              <a:rPr lang="en-US" dirty="0"/>
              <a:t>, Innovative Express Care, City PODs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70" y="1146994"/>
            <a:ext cx="3878317" cy="3015104"/>
          </a:xfrm>
        </p:spPr>
        <p:txBody>
          <a:bodyPr>
            <a:normAutofit/>
          </a:bodyPr>
          <a:lstStyle/>
          <a:p>
            <a:r>
              <a:rPr lang="en-US" sz="3200" dirty="0"/>
              <a:t>More options to find vaccine and BE found:</a:t>
            </a:r>
            <a:r>
              <a:rPr lang="en-US" sz="2800" dirty="0"/>
              <a:t> www.chi.gov/covidvax</a:t>
            </a:r>
          </a:p>
        </p:txBody>
      </p:sp>
    </p:spTree>
    <p:extLst>
      <p:ext uri="{BB962C8B-B14F-4D97-AF65-F5344CB8AC3E}">
        <p14:creationId xmlns:p14="http://schemas.microsoft.com/office/powerpoint/2010/main" val="28878733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D4F8B-E97D-4A9D-BCE6-19631F1DC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74E9A-D052-4D3D-ABBA-4E853741A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953C4C-E50A-424F-A9CB-782FACEBD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52" y="484632"/>
            <a:ext cx="11082431" cy="5460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370FAA-9906-4BB2-8316-9E48DF970474}"/>
              </a:ext>
            </a:extLst>
          </p:cNvPr>
          <p:cNvSpPr txBox="1"/>
          <p:nvPr/>
        </p:nvSpPr>
        <p:spPr>
          <a:xfrm>
            <a:off x="8322657" y="6356446"/>
            <a:ext cx="3155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Vaccine Finder (chicago.gov)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2977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37509" y="2889130"/>
          <a:ext cx="3563264" cy="360865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563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6095">
                <a:tc>
                  <a:txBody>
                    <a:bodyPr/>
                    <a:lstStyle/>
                    <a:p>
                      <a:r>
                        <a:rPr lang="en-US" sz="1600" dirty="0"/>
                        <a:t>POD Location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892">
                <a:tc>
                  <a:txBody>
                    <a:bodyPr/>
                    <a:lstStyle/>
                    <a:p>
                      <a:r>
                        <a:rPr lang="en-US" sz="1600" dirty="0"/>
                        <a:t>Public Safety Training Center (Public</a:t>
                      </a:r>
                      <a:r>
                        <a:rPr lang="en-US" sz="1600" baseline="0" dirty="0"/>
                        <a:t> Safety POD)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095">
                <a:tc>
                  <a:txBody>
                    <a:bodyPr/>
                    <a:lstStyle/>
                    <a:p>
                      <a:r>
                        <a:rPr lang="en-US" sz="1600" dirty="0"/>
                        <a:t>Malcom X College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095">
                <a:tc>
                  <a:txBody>
                    <a:bodyPr/>
                    <a:lstStyle/>
                    <a:p>
                      <a:r>
                        <a:rPr lang="en-US" sz="1600" dirty="0"/>
                        <a:t>Arturo</a:t>
                      </a:r>
                      <a:r>
                        <a:rPr lang="en-US" sz="1600" baseline="0" dirty="0"/>
                        <a:t> Velasquez Institute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095">
                <a:tc>
                  <a:txBody>
                    <a:bodyPr/>
                    <a:lstStyle/>
                    <a:p>
                      <a:r>
                        <a:rPr lang="en-US" sz="1600" dirty="0"/>
                        <a:t>Richard J.</a:t>
                      </a:r>
                      <a:r>
                        <a:rPr lang="en-US" sz="1600" baseline="0" dirty="0"/>
                        <a:t> Daley College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095">
                <a:tc>
                  <a:txBody>
                    <a:bodyPr/>
                    <a:lstStyle/>
                    <a:p>
                      <a:r>
                        <a:rPr lang="en-US" sz="1600" dirty="0"/>
                        <a:t>Olive-Harvey</a:t>
                      </a:r>
                      <a:r>
                        <a:rPr lang="en-US" sz="1600" baseline="0" dirty="0"/>
                        <a:t> College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095">
                <a:tc>
                  <a:txBody>
                    <a:bodyPr/>
                    <a:lstStyle/>
                    <a:p>
                      <a:r>
                        <a:rPr lang="en-US" sz="1600" dirty="0"/>
                        <a:t>Kennedy-King</a:t>
                      </a:r>
                      <a:r>
                        <a:rPr lang="en-US" sz="1600" baseline="0" dirty="0"/>
                        <a:t> College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095">
                <a:tc>
                  <a:txBody>
                    <a:bodyPr/>
                    <a:lstStyle/>
                    <a:p>
                      <a:r>
                        <a:rPr lang="en-US" sz="1600" dirty="0"/>
                        <a:t>Harry S. Truman College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095">
                <a:tc>
                  <a:txBody>
                    <a:bodyPr/>
                    <a:lstStyle/>
                    <a:p>
                      <a:r>
                        <a:rPr lang="en-US" sz="1600" strike="noStrike" dirty="0"/>
                        <a:t>TBD - West Side Site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80655" y="360218"/>
            <a:ext cx="5269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</a:rPr>
              <a:t>City-Operated Fixed Point of Dispensing Sites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651" y="184045"/>
            <a:ext cx="4696480" cy="65255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80655" y="1776046"/>
            <a:ext cx="4939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City vaccination sites are intended for workers whose employers are not affiliated with vaccine providers. </a:t>
            </a:r>
          </a:p>
        </p:txBody>
      </p:sp>
    </p:spTree>
    <p:extLst>
      <p:ext uri="{BB962C8B-B14F-4D97-AF65-F5344CB8AC3E}">
        <p14:creationId xmlns:p14="http://schemas.microsoft.com/office/powerpoint/2010/main" val="22770746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1435" y="418223"/>
            <a:ext cx="9332406" cy="59561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C0A-E395-42E8-B70B-4394DAE5CED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764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3DC5E-9625-499F-A849-C02F89C75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vaccine equity as health equity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8D2F8-750A-4487-8688-46201AEAD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766" y="1734207"/>
            <a:ext cx="10058400" cy="50292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The urgency to vaccinate QUICKLY could not be higher, but EQUITY is central: </a:t>
            </a:r>
            <a:r>
              <a:rPr lang="en-US" dirty="0">
                <a:solidFill>
                  <a:schemeClr val="tx1"/>
                </a:solidFill>
              </a:rPr>
              <a:t>“Equity is not only part of our COVID-19 strategy, equity is our strategy.“ - MLL</a:t>
            </a:r>
          </a:p>
          <a:p>
            <a:r>
              <a:rPr lang="en-US" dirty="0">
                <a:solidFill>
                  <a:schemeClr val="tx1"/>
                </a:solidFill>
              </a:rPr>
              <a:t>Pediatricians can support non-traditional vaccine providers to scale up operations and avoid missed opportunities – they need confidence, motivation and often resources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Think Back-to-School season but every healthcare provider in the city!!!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Help support clinics to increase reporting/data transfer of race/ethnicity in I-CARE</a:t>
            </a:r>
          </a:p>
          <a:p>
            <a:r>
              <a:rPr lang="en-US" dirty="0">
                <a:solidFill>
                  <a:schemeClr val="tx1"/>
                </a:solidFill>
              </a:rPr>
              <a:t>Become a peer counselor to clinics (affiliated or non-affiliated) in high-COVID burden community areas – reach out to me or ICAAP if you are interested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PREP act protects vaccine providers from liability when giving pandemic vaccine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HHS Amends PREP Act Declaration to Increase Workforce Authorized to Administer COVID-19 Vaccines | HHS.gov</a:t>
            </a:r>
            <a:endParaRPr lang="en-US" dirty="0">
              <a:solidFill>
                <a:schemeClr val="tx1"/>
              </a:solidFill>
            </a:endParaRPr>
          </a:p>
          <a:p>
            <a:pPr marL="0" marR="0"/>
            <a:r>
              <a:rPr lang="en-US" sz="21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Volunteer to provide COVID Vaccine</a:t>
            </a:r>
            <a:endParaRPr lang="en-US" sz="2100" dirty="0">
              <a:effectLst/>
              <a:ea typeface="Times New Roman" panose="02020603050405020304" pitchFamily="18" charset="0"/>
            </a:endParaRPr>
          </a:p>
          <a:p>
            <a:pPr marL="457200" marR="0"/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Physicians and healthcare providers wishing to volunteer to provide COVID vaccine at mass vaccination sites should register though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4"/>
              </a:rPr>
              <a:t>Illinois Helps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Volunteer Manager site.  You will be able to chose cities and counites where you are willing to volunteer.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B44584-727A-42CD-B524-189971E80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F984-64AA-42B4-8D2F-66BCDE3A50F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10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D02D8-7A25-D246-98C9-3CF080C78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0"/>
            <a:ext cx="10984788" cy="1609344"/>
          </a:xfrm>
        </p:spPr>
        <p:txBody>
          <a:bodyPr>
            <a:normAutofit/>
          </a:bodyPr>
          <a:lstStyle/>
          <a:p>
            <a:r>
              <a:rPr lang="en-US" sz="3600" dirty="0"/>
              <a:t>Chicago COVID19 Community Vulnerability Index (CCVI)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89C0B-1DD7-3749-8996-08049698A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403604"/>
            <a:ext cx="10828215" cy="405079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Roboto" panose="02000000000000000000"/>
              </a:rPr>
              <a:t>Chicago CCVI identifies communities that have been disproportionately impacted by COVID-19 and are uniquely vulnerable to barriers to COVID-19 vaccine uptake</a:t>
            </a:r>
          </a:p>
          <a:p>
            <a:r>
              <a:rPr lang="en-US" dirty="0">
                <a:solidFill>
                  <a:schemeClr val="tx1"/>
                </a:solidFill>
                <a:latin typeface="Roboto" panose="02000000000000000000"/>
              </a:rPr>
              <a:t>Vulnerability is defined as a combination of: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Roboto" panose="02000000000000000000"/>
              </a:rPr>
              <a:t>Sociodemographic factors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Roboto" panose="02000000000000000000"/>
              </a:rPr>
              <a:t>Epidemiological factors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Roboto" panose="02000000000000000000"/>
              </a:rPr>
              <a:t>Occupational factors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Roboto" panose="02000000000000000000"/>
              </a:rPr>
              <a:t>Cumulative COVID burden </a:t>
            </a:r>
          </a:p>
          <a:p>
            <a:r>
              <a:rPr lang="en-US" dirty="0">
                <a:solidFill>
                  <a:schemeClr val="tx1"/>
                </a:solidFill>
                <a:latin typeface="Roboto" panose="02000000000000000000"/>
              </a:rPr>
              <a:t>Ten (10) components included in the index are COVID-specific risk factors and outcomes combined with factors known to be associated with social vulnerability in the context of emergency preparedness</a:t>
            </a:r>
          </a:p>
          <a:p>
            <a:r>
              <a:rPr lang="en-US" dirty="0">
                <a:solidFill>
                  <a:schemeClr val="tx1"/>
                </a:solidFill>
                <a:latin typeface="Roboto" panose="02000000000000000000"/>
              </a:rPr>
              <a:t>Chicago CCVI is derived from ranking values of the 10 components by geography, then synthesizing them into a single composite weighted score.  The higher the score, the more vulnerable the geographic area </a:t>
            </a:r>
          </a:p>
          <a:p>
            <a:r>
              <a:rPr lang="en-US" dirty="0">
                <a:solidFill>
                  <a:schemeClr val="tx1"/>
                </a:solidFill>
                <a:latin typeface="Roboto" panose="02000000000000000000"/>
              </a:rPr>
              <a:t>In Chicago, we are currently measuring CCVI at the community area level</a:t>
            </a:r>
          </a:p>
          <a:p>
            <a:endParaRPr lang="en-US" dirty="0">
              <a:solidFill>
                <a:schemeClr val="tx1"/>
              </a:solidFill>
              <a:latin typeface="Roboto" panose="02000000000000000000"/>
            </a:endParaRPr>
          </a:p>
          <a:p>
            <a:endParaRPr lang="en-US" dirty="0">
              <a:latin typeface="Roboto" panose="02000000000000000000"/>
            </a:endParaRPr>
          </a:p>
          <a:p>
            <a:pPr lvl="1"/>
            <a:endParaRPr lang="en-US" sz="2000" dirty="0">
              <a:latin typeface="Roboto" panose="02000000000000000000"/>
            </a:endParaRPr>
          </a:p>
          <a:p>
            <a:pPr lvl="1"/>
            <a:endParaRPr lang="en-US" sz="2000" dirty="0">
              <a:latin typeface="Roboto" panose="02000000000000000000"/>
            </a:endParaRPr>
          </a:p>
          <a:p>
            <a:pPr lvl="1"/>
            <a:endParaRPr lang="en-US" sz="2000" dirty="0">
              <a:latin typeface="Roboto" panose="0200000000000000000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8BD41-2FC7-4940-B4A2-0C33BFA6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F984-64AA-42B4-8D2F-66BCDE3A50F4}" type="slidenum">
              <a:rPr lang="en-US" smtClean="0"/>
              <a:t>38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3C6CD3-B34D-461F-A918-698AFD810579}"/>
              </a:ext>
            </a:extLst>
          </p:cNvPr>
          <p:cNvSpPr txBox="1"/>
          <p:nvPr/>
        </p:nvSpPr>
        <p:spPr>
          <a:xfrm>
            <a:off x="1066799" y="6381759"/>
            <a:ext cx="10408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Roboto" panose="02000000000000000000"/>
              </a:rPr>
              <a:t>Adapted and modified from </a:t>
            </a:r>
            <a:r>
              <a:rPr lang="en-US" sz="1400" dirty="0" err="1">
                <a:solidFill>
                  <a:schemeClr val="tx1"/>
                </a:solidFill>
                <a:latin typeface="Roboto" panose="02000000000000000000"/>
              </a:rPr>
              <a:t>Surgo</a:t>
            </a:r>
            <a:r>
              <a:rPr lang="en-US" sz="1400" dirty="0">
                <a:solidFill>
                  <a:schemeClr val="tx1"/>
                </a:solidFill>
                <a:latin typeface="Roboto" panose="02000000000000000000"/>
              </a:rPr>
              <a:t> Ventures collaboration </a:t>
            </a:r>
            <a:r>
              <a:rPr lang="en-US" sz="1400" dirty="0">
                <a:solidFill>
                  <a:schemeClr val="tx1"/>
                </a:solidFill>
                <a:latin typeface="Roboto" panose="0200000000000000000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https://precisionforcovid.org/ccvi</a:t>
            </a:r>
            <a:r>
              <a:rPr lang="en-US" sz="1400" dirty="0">
                <a:solidFill>
                  <a:schemeClr val="tx1"/>
                </a:solidFill>
                <a:latin typeface="Roboto" panose="02000000000000000000"/>
              </a:rPr>
              <a:t> and the CDC Social Vulnerability Index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566078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D02D8-7A25-D246-98C9-3CF080C78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26014"/>
            <a:ext cx="10058400" cy="679150"/>
          </a:xfrm>
        </p:spPr>
        <p:txBody>
          <a:bodyPr/>
          <a:lstStyle/>
          <a:p>
            <a:r>
              <a:rPr lang="en-US" dirty="0"/>
              <a:t>CCVI Findings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89C0B-1DD7-3749-8996-08049698A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256" y="1188415"/>
            <a:ext cx="11050952" cy="2040843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  <a:latin typeface="Roboto" panose="02000000000000000000"/>
              </a:rPr>
              <a:t>Rank-values</a:t>
            </a:r>
            <a:r>
              <a:rPr lang="en-US" dirty="0">
                <a:solidFill>
                  <a:schemeClr val="tx1"/>
                </a:solidFill>
                <a:latin typeface="Roboto" panose="02000000000000000000"/>
              </a:rPr>
              <a:t> of Chicago community areas ranged from 4 (lowest vulnerability) to 64 (highest vulnerability).  Tie scores between CAs were ranked equally with each other.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Roboto" panose="02000000000000000000"/>
              </a:rPr>
              <a:t>A </a:t>
            </a:r>
            <a:r>
              <a:rPr lang="en-US" b="1" i="1" dirty="0">
                <a:solidFill>
                  <a:schemeClr val="tx1"/>
                </a:solidFill>
                <a:latin typeface="Roboto" panose="02000000000000000000"/>
              </a:rPr>
              <a:t>high</a:t>
            </a:r>
            <a:r>
              <a:rPr lang="en-US" dirty="0">
                <a:solidFill>
                  <a:schemeClr val="tx1"/>
                </a:solidFill>
                <a:latin typeface="Roboto" panose="02000000000000000000"/>
              </a:rPr>
              <a:t> CCVI score correlates </a:t>
            </a:r>
            <a:r>
              <a:rPr lang="en-US" b="1" i="1" dirty="0">
                <a:solidFill>
                  <a:schemeClr val="tx1"/>
                </a:solidFill>
                <a:latin typeface="Roboto" panose="02000000000000000000"/>
              </a:rPr>
              <a:t>most</a:t>
            </a:r>
            <a:r>
              <a:rPr lang="en-US" dirty="0">
                <a:solidFill>
                  <a:schemeClr val="tx1"/>
                </a:solidFill>
                <a:latin typeface="Roboto" panose="02000000000000000000"/>
              </a:rPr>
              <a:t> strongly with </a:t>
            </a:r>
            <a:r>
              <a:rPr lang="en-US" b="1" i="1" dirty="0">
                <a:solidFill>
                  <a:schemeClr val="tx1"/>
                </a:solidFill>
                <a:latin typeface="Roboto" panose="02000000000000000000"/>
              </a:rPr>
              <a:t>high mobility during COVID</a:t>
            </a:r>
            <a:r>
              <a:rPr lang="en-US" dirty="0">
                <a:solidFill>
                  <a:schemeClr val="tx1"/>
                </a:solidFill>
                <a:latin typeface="Roboto" panose="02000000000000000000"/>
              </a:rPr>
              <a:t>, </a:t>
            </a:r>
            <a:r>
              <a:rPr lang="en-US" b="1" i="1" dirty="0">
                <a:solidFill>
                  <a:schemeClr val="tx1"/>
                </a:solidFill>
                <a:latin typeface="Roboto" panose="02000000000000000000"/>
              </a:rPr>
              <a:t>low socioeconomic status,</a:t>
            </a:r>
            <a:r>
              <a:rPr lang="en-US" dirty="0">
                <a:solidFill>
                  <a:schemeClr val="tx1"/>
                </a:solidFill>
                <a:latin typeface="Roboto" panose="02000000000000000000"/>
              </a:rPr>
              <a:t> </a:t>
            </a:r>
            <a:r>
              <a:rPr lang="en-US" b="1" i="1" dirty="0">
                <a:solidFill>
                  <a:schemeClr val="tx1"/>
                </a:solidFill>
                <a:latin typeface="Roboto" panose="02000000000000000000"/>
              </a:rPr>
              <a:t>high rates of COVID hospital admission</a:t>
            </a:r>
            <a:r>
              <a:rPr lang="en-US" dirty="0">
                <a:solidFill>
                  <a:schemeClr val="tx1"/>
                </a:solidFill>
                <a:latin typeface="Roboto" panose="02000000000000000000"/>
              </a:rPr>
              <a:t> and </a:t>
            </a:r>
            <a:r>
              <a:rPr lang="en-US" b="1" i="1" dirty="0">
                <a:solidFill>
                  <a:schemeClr val="tx1"/>
                </a:solidFill>
                <a:latin typeface="Roboto" panose="02000000000000000000"/>
              </a:rPr>
              <a:t>high rates of COVID mortality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Roboto" panose="02000000000000000000"/>
              </a:rPr>
              <a:t>Strength of index appears well balanced between traditional measures of vulnerability (SES) and COVID-specific measures (mobility, morbidity/mortality)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Roboto" panose="02000000000000000000"/>
              </a:rPr>
              <a:t>26 </a:t>
            </a:r>
            <a:r>
              <a:rPr lang="en-US" b="1" dirty="0">
                <a:solidFill>
                  <a:schemeClr val="tx1"/>
                </a:solidFill>
                <a:latin typeface="Roboto" panose="02000000000000000000"/>
              </a:rPr>
              <a:t>HIGH</a:t>
            </a:r>
            <a:r>
              <a:rPr lang="en-US" dirty="0">
                <a:solidFill>
                  <a:schemeClr val="tx1"/>
                </a:solidFill>
                <a:latin typeface="Roboto" panose="02000000000000000000"/>
              </a:rPr>
              <a:t> Vulnerability Community Areas and 15 in the top quintile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Roboto" panose="02000000000000000000"/>
              </a:rPr>
              <a:t>7 majority </a:t>
            </a: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  <a:latin typeface="Roboto" panose="02000000000000000000"/>
              </a:rPr>
              <a:t>Latinx</a:t>
            </a:r>
            <a:r>
              <a:rPr lang="en-US" dirty="0">
                <a:solidFill>
                  <a:schemeClr val="tx1"/>
                </a:solidFill>
                <a:latin typeface="Roboto" panose="02000000000000000000"/>
              </a:rPr>
              <a:t>; 8 majority </a:t>
            </a:r>
            <a:r>
              <a:rPr lang="en-US" dirty="0">
                <a:solidFill>
                  <a:schemeClr val="bg1"/>
                </a:solidFill>
                <a:highlight>
                  <a:srgbClr val="800080"/>
                </a:highlight>
                <a:latin typeface="Roboto" panose="02000000000000000000"/>
              </a:rPr>
              <a:t>Black</a:t>
            </a:r>
            <a:r>
              <a:rPr lang="en-US" dirty="0">
                <a:solidFill>
                  <a:schemeClr val="tx1"/>
                </a:solidFill>
                <a:latin typeface="Roboto" panose="02000000000000000000"/>
              </a:rPr>
              <a:t>; 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Roboto" panose="02000000000000000000"/>
              </a:rPr>
              <a:t>9 communities on the Northwest and Southwest sides and 6 on Southside and far Southside; 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Roboto" panose="02000000000000000000"/>
              </a:rPr>
              <a:t>Top 15 includes </a:t>
            </a:r>
            <a:r>
              <a:rPr lang="en-US" u="sng" dirty="0">
                <a:solidFill>
                  <a:schemeClr val="tx1"/>
                </a:solidFill>
                <a:latin typeface="Roboto" panose="02000000000000000000"/>
              </a:rPr>
              <a:t>all</a:t>
            </a:r>
            <a:r>
              <a:rPr lang="en-US" dirty="0">
                <a:solidFill>
                  <a:schemeClr val="tx1"/>
                </a:solidFill>
                <a:latin typeface="Roboto" panose="02000000000000000000"/>
              </a:rPr>
              <a:t> PC+ </a:t>
            </a:r>
            <a:r>
              <a:rPr lang="en-US" dirty="0" err="1">
                <a:solidFill>
                  <a:schemeClr val="tx1"/>
                </a:solidFill>
                <a:latin typeface="Roboto" panose="02000000000000000000"/>
              </a:rPr>
              <a:t>zipcodes</a:t>
            </a:r>
            <a:r>
              <a:rPr lang="en-US" dirty="0">
                <a:solidFill>
                  <a:schemeClr val="tx1"/>
                </a:solidFill>
                <a:latin typeface="Roboto" panose="02000000000000000000"/>
              </a:rPr>
              <a:t> and 2 of 3 RERRT community areas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Roboto" panose="02000000000000000000"/>
              </a:rPr>
              <a:t>Residents of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Roboto" panose="02000000000000000000"/>
              </a:rPr>
              <a:t> high vulnerability community areas have been almost </a:t>
            </a:r>
            <a:r>
              <a:rPr lang="en-US" sz="1800" b="1" i="0" dirty="0">
                <a:solidFill>
                  <a:schemeClr val="tx1"/>
                </a:solidFill>
                <a:effectLst/>
                <a:latin typeface="Roboto" panose="02000000000000000000"/>
              </a:rPr>
              <a:t>3 times as likely to have died from COVID-19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Roboto" panose="02000000000000000000"/>
              </a:rPr>
              <a:t> as low vulnerability community areas. Top 10 CAs account for 25% of all COVID-19 deaths.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8BD41-2FC7-4940-B4A2-0C33BFA6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F984-64AA-42B4-8D2F-66BCDE3A50F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19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F4AC8A3-BDC3-8541-B0C2-416B376067E4}"/>
              </a:ext>
            </a:extLst>
          </p:cNvPr>
          <p:cNvSpPr txBox="1"/>
          <p:nvPr/>
        </p:nvSpPr>
        <p:spPr>
          <a:xfrm>
            <a:off x="120019" y="2651780"/>
            <a:ext cx="35734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CME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E03F9B-67B1-7544-BE05-75FE82857CBC}"/>
              </a:ext>
            </a:extLst>
          </p:cNvPr>
          <p:cNvSpPr txBox="1"/>
          <p:nvPr/>
        </p:nvSpPr>
        <p:spPr>
          <a:xfrm>
            <a:off x="6858002" y="3175000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767F7C-9B87-4F4F-BBA6-7FB8E7AB2CA1}"/>
              </a:ext>
            </a:extLst>
          </p:cNvPr>
          <p:cNvSpPr txBox="1"/>
          <p:nvPr/>
        </p:nvSpPr>
        <p:spPr>
          <a:xfrm>
            <a:off x="1078090" y="781818"/>
            <a:ext cx="43994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CME Accreditation </a:t>
            </a:r>
          </a:p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Statement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82F289-41CC-F14F-8956-D699443B7EDB}"/>
              </a:ext>
            </a:extLst>
          </p:cNvPr>
          <p:cNvSpPr txBox="1"/>
          <p:nvPr/>
        </p:nvSpPr>
        <p:spPr>
          <a:xfrm>
            <a:off x="285675" y="3262988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Illinois Chapter, American Academy of Pediatrics designates each live webinar activity for a maximum of 1 </a:t>
            </a:r>
            <a:r>
              <a:rPr lang="en-US" sz="1600" i="1" dirty="0"/>
              <a:t>AMA PRA Category 1 Credit(s)™</a:t>
            </a:r>
            <a:r>
              <a:rPr lang="en-US" sz="1600" dirty="0"/>
              <a:t>. Physicians should claim only the credit commensurate with the extent of their participation in the activity.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Nurses and Nurse Practitioners can submit Certificates of Attendance to their accrediting board for credit for participation in the live webinars.</a:t>
            </a:r>
          </a:p>
          <a:p>
            <a:endParaRPr lang="en-US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B587CC-CE4C-BB4F-B2AD-00F74538938F}"/>
              </a:ext>
            </a:extLst>
          </p:cNvPr>
          <p:cNvSpPr/>
          <p:nvPr/>
        </p:nvSpPr>
        <p:spPr>
          <a:xfrm>
            <a:off x="942622" y="232142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 Illinois Chapter, American Academy of Pediatrics is accredited by the Illinois State Medical Society (ISMS) to provide continuing medical education for physicians.</a:t>
            </a:r>
          </a:p>
        </p:txBody>
      </p:sp>
      <p:pic>
        <p:nvPicPr>
          <p:cNvPr id="17" name="Picture 1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A7B5D41-5DC2-1540-BFB4-C10762C76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75" y="2360392"/>
            <a:ext cx="656947" cy="5827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57E912-B1B2-4343-A259-2CC283B4E4B3}"/>
              </a:ext>
            </a:extLst>
          </p:cNvPr>
          <p:cNvSpPr/>
          <p:nvPr/>
        </p:nvSpPr>
        <p:spPr>
          <a:xfrm>
            <a:off x="285675" y="5505411"/>
            <a:ext cx="121038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75299">
              <a:spcBef>
                <a:spcPct val="20000"/>
              </a:spcBef>
              <a:defRPr/>
            </a:pPr>
            <a:r>
              <a:rPr lang="en-US" sz="1400" dirty="0">
                <a:solidFill>
                  <a:sysClr val="windowText" lastClr="000000"/>
                </a:solidFill>
              </a:rPr>
              <a:t>Funding provided by the Chicago Department of Public Health</a:t>
            </a:r>
          </a:p>
        </p:txBody>
      </p:sp>
    </p:spTree>
    <p:extLst>
      <p:ext uri="{BB962C8B-B14F-4D97-AF65-F5344CB8AC3E}">
        <p14:creationId xmlns:p14="http://schemas.microsoft.com/office/powerpoint/2010/main" val="2102893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B9CB6-55CE-48EC-9203-037AFFCA8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55" y="0"/>
            <a:ext cx="11184282" cy="789276"/>
          </a:xfrm>
        </p:spPr>
        <p:txBody>
          <a:bodyPr>
            <a:normAutofit/>
          </a:bodyPr>
          <a:lstStyle/>
          <a:p>
            <a:r>
              <a:rPr lang="en-US" sz="3200" dirty="0"/>
              <a:t>Top 15 Chicago COVID-19 Community Vulnerability Index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AF6EB7-FC7D-4C49-98DF-8F8107A57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5778" y="908341"/>
            <a:ext cx="2916351" cy="59094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7B0DE55-E9F1-4BFB-BF35-8D17480E4875}"/>
              </a:ext>
            </a:extLst>
          </p:cNvPr>
          <p:cNvSpPr txBox="1"/>
          <p:nvPr/>
        </p:nvSpPr>
        <p:spPr>
          <a:xfrm>
            <a:off x="100410" y="6296274"/>
            <a:ext cx="8667238" cy="228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800" dirty="0">
                <a:solidFill>
                  <a:schemeClr val="tx1"/>
                </a:solidFill>
              </a:rPr>
              <a:t>2 community areas (Burnside, Fuller Park) of the 26 HIGH do not appear on this ranking due to very small populations (&lt;2500 persons (as of 2019))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38F5BB-7953-4D1A-814C-00B3764AE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0" y="1643883"/>
            <a:ext cx="11961719" cy="430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902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A07BF-27A8-4E2E-90CA-6C0617C77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30352"/>
            <a:ext cx="10058400" cy="146304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Big Shoulders Text" pitchFamily="2" charset="0"/>
              </a:rPr>
              <a:t>Protect Chicago Plus:</a:t>
            </a:r>
            <a:br>
              <a:rPr lang="en-US" dirty="0">
                <a:latin typeface="Big Shoulders Text" pitchFamily="2" charset="0"/>
              </a:rPr>
            </a:br>
            <a:r>
              <a:rPr lang="en-US" sz="3600" dirty="0">
                <a:solidFill>
                  <a:srgbClr val="FF0000"/>
                </a:solidFill>
                <a:latin typeface="Big Shoulders Text" pitchFamily="2" charset="0"/>
              </a:rPr>
              <a:t>3 Equity Game-Changers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38526714-1D08-488A-B00C-56D90B8B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3FCCF984-64AA-42B4-8D2F-66BCDE3A50F4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9848" y="1993392"/>
            <a:ext cx="525706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Focusing on High-Burden Communities</a:t>
            </a:r>
            <a:r>
              <a:rPr lang="en-US" sz="2400" dirty="0"/>
              <a:t> based on the Chicago COVID Vulnerability Index (CCVI)</a:t>
            </a:r>
          </a:p>
          <a:p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089648" y="2177224"/>
          <a:ext cx="4038600" cy="3810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Zip</a:t>
                      </a: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Community</a:t>
                      </a: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Score</a:t>
                      </a: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Rank</a:t>
                      </a: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60636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solidFill>
                      <a:srgbClr val="41B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West Englewood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solidFill>
                      <a:srgbClr val="41B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64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solidFill>
                      <a:srgbClr val="41B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HIGH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solidFill>
                      <a:srgbClr val="41B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60609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New City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60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HIGH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60632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solidFill>
                      <a:srgbClr val="41B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Gage Park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solidFill>
                      <a:srgbClr val="41B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59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solidFill>
                      <a:srgbClr val="41B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HIGH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solidFill>
                      <a:srgbClr val="41B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60623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solidFill>
                      <a:srgbClr val="41B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North Lawndale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solidFill>
                      <a:srgbClr val="41B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58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solidFill>
                      <a:srgbClr val="41B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HIGH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solidFill>
                      <a:srgbClr val="41B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60623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South Lawndale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58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HIGH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60629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Chicago Lawn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58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HIGH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60621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solidFill>
                      <a:srgbClr val="41B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Englewood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solidFill>
                      <a:srgbClr val="41B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55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solidFill>
                      <a:srgbClr val="41B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HIGH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solidFill>
                      <a:srgbClr val="41B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60628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Roseland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55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HIGH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60632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Archer Heights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53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HIGH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60620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Washington Heights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53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HIGH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60644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Austin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53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HIGH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60639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Montclare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53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HIGH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60617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South Deering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52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HIGH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60639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solidFill>
                      <a:srgbClr val="41B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Belmont Cragin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solidFill>
                      <a:srgbClr val="41B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52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solidFill>
                      <a:srgbClr val="41B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HIGH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solidFill>
                      <a:srgbClr val="41B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60651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Humboldt Park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52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HIGH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9842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A07BF-27A8-4E2E-90CA-6C0617C77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30352"/>
            <a:ext cx="10058400" cy="146304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Big Shoulders Text" pitchFamily="2" charset="0"/>
              </a:rPr>
              <a:t>Protect Chicago Plus:</a:t>
            </a:r>
            <a:br>
              <a:rPr lang="en-US" sz="4400" dirty="0">
                <a:latin typeface="Big Shoulders Text" pitchFamily="2" charset="0"/>
              </a:rPr>
            </a:br>
            <a:endParaRPr lang="en-US" dirty="0">
              <a:solidFill>
                <a:srgbClr val="FF0000"/>
              </a:solidFill>
              <a:latin typeface="Big Shoulders Text" pitchFamily="2" charset="0"/>
            </a:endParaRP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38526714-1D08-488A-B00C-56D90B8B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3FCCF984-64AA-42B4-8D2F-66BCDE3A50F4}" type="slidenum">
              <a:rPr lang="en-US" smtClean="0"/>
              <a:t>42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9848" y="1572152"/>
            <a:ext cx="1024128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800" b="1" dirty="0"/>
              <a:t>2. Prioritizing Vaccine</a:t>
            </a:r>
            <a:r>
              <a:rPr lang="en-US" sz="2400" dirty="0"/>
              <a:t> for high-burden communities and targeting operations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30% of City’s supply will go to providers serving 4-5 Protect Chicago Plus communities at a time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400" dirty="0"/>
              <a:t>Supply allocation will be prioritized to providers in certain zip codes and,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400" dirty="0"/>
              <a:t>Sponsoring healthcare providers will be partnered with each community to ensure access to healthcare and proper staffing for community vaccination events. </a:t>
            </a:r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68B0BB-5382-4B8B-AB15-227853368EDB}"/>
              </a:ext>
            </a:extLst>
          </p:cNvPr>
          <p:cNvSpPr txBox="1"/>
          <p:nvPr/>
        </p:nvSpPr>
        <p:spPr>
          <a:xfrm>
            <a:off x="997527" y="5306294"/>
            <a:ext cx="1119447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800" b="1" dirty="0"/>
              <a:t>3. Guided Acceleration</a:t>
            </a:r>
            <a:r>
              <a:rPr lang="en-US" sz="2800" dirty="0"/>
              <a:t> </a:t>
            </a:r>
            <a:r>
              <a:rPr lang="en-US" sz="2400" dirty="0"/>
              <a:t>of vaccination in high-burden communities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19343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6C097-E831-4B1D-A3C1-D65132FBA0AB}" type="slidenum">
              <a:rPr lang="en-US" altLang="en-US" smtClean="0"/>
              <a:pPr/>
              <a:t>43</a:t>
            </a:fld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6881" y="326161"/>
            <a:ext cx="12233204" cy="609600"/>
          </a:xfrm>
        </p:spPr>
        <p:txBody>
          <a:bodyPr>
            <a:noAutofit/>
          </a:bodyPr>
          <a:lstStyle/>
          <a:p>
            <a:r>
              <a:rPr lang="en-US" sz="3200" dirty="0"/>
              <a:t>Protect Chicago Plus = Community Based Vaccination Planning Process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6881" y="1774542"/>
            <a:ext cx="11492865" cy="5010789"/>
          </a:xfrm>
        </p:spPr>
        <p:txBody>
          <a:bodyPr/>
          <a:lstStyle/>
          <a:p>
            <a:pPr marL="342900" indent="-342900">
              <a:buBlip>
                <a:blip r:embed="rId2"/>
              </a:buBlip>
            </a:pPr>
            <a:r>
              <a:rPr lang="en-US" b="1" dirty="0">
                <a:solidFill>
                  <a:schemeClr val="tx1"/>
                </a:solidFill>
              </a:rPr>
              <a:t>Who are we trying to reach?</a:t>
            </a:r>
          </a:p>
          <a:p>
            <a:pPr marL="952485" lvl="1" indent="-342900" algn="l">
              <a:buBlip>
                <a:blip r:embed="rId2"/>
              </a:buBlip>
            </a:pPr>
            <a:r>
              <a:rPr lang="en-US" sz="2000" dirty="0">
                <a:solidFill>
                  <a:schemeClr val="tx1"/>
                </a:solidFill>
              </a:rPr>
              <a:t>15 communities with 40% uptake by 27 April</a:t>
            </a:r>
          </a:p>
          <a:p>
            <a:pPr lvl="1" algn="l"/>
            <a:endParaRPr lang="en-US" sz="2800" b="1" dirty="0">
              <a:solidFill>
                <a:schemeClr val="tx1"/>
              </a:solidFill>
            </a:endParaRPr>
          </a:p>
          <a:p>
            <a:pPr marL="342900" indent="-342900">
              <a:buBlip>
                <a:blip r:embed="rId2"/>
              </a:buBlip>
            </a:pPr>
            <a:r>
              <a:rPr lang="en-US" b="1" dirty="0">
                <a:solidFill>
                  <a:schemeClr val="tx1"/>
                </a:solidFill>
              </a:rPr>
              <a:t>How are we going to reach them?</a:t>
            </a:r>
          </a:p>
          <a:p>
            <a:pPr marL="952485" lvl="1" indent="-342900" algn="l">
              <a:buBlip>
                <a:blip r:embed="rId2"/>
              </a:buBlip>
            </a:pPr>
            <a:r>
              <a:rPr lang="en-US" sz="2000" dirty="0">
                <a:solidFill>
                  <a:schemeClr val="tx1"/>
                </a:solidFill>
              </a:rPr>
              <a:t>Targeted engagement | Mobilization | Outreach</a:t>
            </a:r>
          </a:p>
          <a:p>
            <a:pPr marL="952485" lvl="1" indent="-342900" algn="l">
              <a:buBlip>
                <a:blip r:embed="rId2"/>
              </a:buBlip>
            </a:pPr>
            <a:r>
              <a:rPr lang="en-US" sz="2000" dirty="0">
                <a:solidFill>
                  <a:schemeClr val="tx1"/>
                </a:solidFill>
              </a:rPr>
              <a:t>30% vaccine supply allocation and hyper-local distribution strategy</a:t>
            </a:r>
          </a:p>
          <a:p>
            <a:pPr marL="952485" lvl="1" indent="-342900" algn="l">
              <a:buBlip>
                <a:blip r:embed="rId2"/>
              </a:buBlip>
            </a:pPr>
            <a:r>
              <a:rPr lang="en-US" sz="2000" dirty="0">
                <a:solidFill>
                  <a:schemeClr val="tx1"/>
                </a:solidFill>
              </a:rPr>
              <a:t>Hyper-local communications strategy</a:t>
            </a:r>
          </a:p>
          <a:p>
            <a:pPr lvl="1" algn="l"/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Blip>
                <a:blip r:embed="rId2"/>
              </a:buBlip>
            </a:pPr>
            <a:r>
              <a:rPr lang="en-US" b="1" dirty="0">
                <a:solidFill>
                  <a:schemeClr val="tx1"/>
                </a:solidFill>
              </a:rPr>
              <a:t>How is this supported?</a:t>
            </a:r>
          </a:p>
          <a:p>
            <a:pPr marL="952485" lvl="1" indent="-342900" algn="l">
              <a:buBlip>
                <a:blip r:embed="rId2"/>
              </a:buBlip>
            </a:pPr>
            <a:r>
              <a:rPr lang="en-US" sz="2000" dirty="0">
                <a:solidFill>
                  <a:schemeClr val="tx1"/>
                </a:solidFill>
              </a:rPr>
              <a:t>Community Based Vaccination Teams</a:t>
            </a:r>
          </a:p>
          <a:p>
            <a:pPr marL="1562070" lvl="2" indent="-342900" algn="l">
              <a:buBlip>
                <a:blip r:embed="rId2"/>
              </a:buBlip>
            </a:pPr>
            <a:r>
              <a:rPr lang="en-US" sz="1500" dirty="0">
                <a:solidFill>
                  <a:schemeClr val="tx1"/>
                </a:solidFill>
              </a:rPr>
              <a:t>Community Groups | Lead Agency</a:t>
            </a:r>
          </a:p>
          <a:p>
            <a:pPr marL="1562070" lvl="2" indent="-342900" algn="l">
              <a:buBlip>
                <a:blip r:embed="rId2"/>
              </a:buBlip>
            </a:pPr>
            <a:r>
              <a:rPr lang="en-US" sz="1500" dirty="0">
                <a:solidFill>
                  <a:schemeClr val="tx1"/>
                </a:solidFill>
              </a:rPr>
              <a:t>Medical Director, Vaccine Operations Center, Mayor’s Office</a:t>
            </a:r>
          </a:p>
        </p:txBody>
      </p:sp>
    </p:spTree>
    <p:extLst>
      <p:ext uri="{BB962C8B-B14F-4D97-AF65-F5344CB8AC3E}">
        <p14:creationId xmlns:p14="http://schemas.microsoft.com/office/powerpoint/2010/main" val="15700152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0336EC-8676-44BA-BE3F-E30348CF0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239" y="0"/>
            <a:ext cx="9665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477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56E16-0D73-4428-B313-D20C276B0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177B2-07C3-4215-883E-5E29220F2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D41F27-596F-497F-8B89-5D31383E6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477" y="0"/>
            <a:ext cx="96510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073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51CCB-355A-4501-B6F1-0835BE9FD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4FC4A-E1C5-4766-8F38-9612AF416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6D7C86-0C84-4172-A89A-C64E29436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700" y="0"/>
            <a:ext cx="10024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134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Big Shoulders Display" pitchFamily="2" charset="77"/>
                <a:ea typeface="Roboto" panose="02000000000000000000" pitchFamily="2" charset="0"/>
              </a:rPr>
              <a:t>Jump in!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044" y="1902368"/>
            <a:ext cx="4754880" cy="5013433"/>
          </a:xfrm>
        </p:spPr>
        <p:txBody>
          <a:bodyPr>
            <a:normAutofit fontScale="85000" lnSpcReduction="10000"/>
          </a:bodyPr>
          <a:lstStyle/>
          <a:p>
            <a:r>
              <a:rPr lang="en-US" sz="25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Become a COVID-19 provider and vaccinate your patient’s families if they are in 1B and prepare for when vaccines will receive EUAs for kids!</a:t>
            </a:r>
          </a:p>
          <a:p>
            <a:r>
              <a:rPr lang="en-US" sz="25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Remind your patients’ families and communities that even though the vaccine is here, we still need to keep up safe practices.</a:t>
            </a:r>
          </a:p>
          <a:p>
            <a:r>
              <a:rPr lang="en-US" sz="25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Make and share educational videos.</a:t>
            </a:r>
          </a:p>
          <a:p>
            <a:r>
              <a:rPr lang="en-US" sz="25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Hang fact sheets and posters about the vaccine.</a:t>
            </a:r>
          </a:p>
          <a:p>
            <a:r>
              <a:rPr lang="en-US" sz="25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Discuss the benefits of vaccination on social media – become a Vaccine Ambassador or “Tweet”-</a:t>
            </a:r>
            <a:r>
              <a:rPr lang="en-US" sz="25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iatrician</a:t>
            </a:r>
            <a:r>
              <a:rPr lang="en-US" sz="25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  <a:p>
            <a:r>
              <a:rPr lang="en-US" sz="25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Refer to resources and toolkits available on the CDPH website.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47181" y="265667"/>
            <a:ext cx="4754562" cy="33666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0937A3-09DD-8649-9177-D6E09CF8D742}"/>
              </a:ext>
            </a:extLst>
          </p:cNvPr>
          <p:cNvSpPr txBox="1"/>
          <p:nvPr/>
        </p:nvSpPr>
        <p:spPr>
          <a:xfrm>
            <a:off x="5256924" y="3632336"/>
            <a:ext cx="69350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www.chicago.gov/covidvax</a:t>
            </a:r>
            <a:endParaRPr lang="en-US" sz="36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www.chicagohan.org/covidvax</a:t>
            </a:r>
            <a:endParaRPr lang="en-US" sz="36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endParaRPr lang="en-US" sz="3600" b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F984-64AA-42B4-8D2F-66BCDE3A50F4}" type="slidenum">
              <a:rPr lang="en-US" smtClean="0"/>
              <a:t>47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FC5A06-3E65-417E-8E8E-574D3138E373}"/>
              </a:ext>
            </a:extLst>
          </p:cNvPr>
          <p:cNvSpPr txBox="1">
            <a:spLocks/>
          </p:cNvSpPr>
          <p:nvPr/>
        </p:nvSpPr>
        <p:spPr>
          <a:xfrm>
            <a:off x="5360276" y="5015076"/>
            <a:ext cx="6433277" cy="175432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E4002B"/>
              </a:buClr>
              <a:buSzPct val="90000"/>
              <a:buFont typeface="Arial"/>
              <a:buChar char="•"/>
              <a:defRPr sz="2000" kern="1200">
                <a:solidFill>
                  <a:srgbClr val="005B99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800" kern="1200">
                <a:solidFill>
                  <a:srgbClr val="005B99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B99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B99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B99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chemeClr val="tx1"/>
                </a:solidFill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Volunteer to support other providers by becoming a </a:t>
            </a:r>
            <a:r>
              <a:rPr lang="en-US" sz="2200" b="1" i="1" dirty="0">
                <a:solidFill>
                  <a:schemeClr val="tx1"/>
                </a:solidFill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COVID vax peer counselor.</a:t>
            </a:r>
          </a:p>
          <a:p>
            <a:r>
              <a:rPr lang="en-US" sz="2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Volunteer to support schools to become COVID-19 providers or host vaccination events.</a:t>
            </a:r>
          </a:p>
          <a:p>
            <a:r>
              <a:rPr lang="en-US" sz="2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Enroll in </a:t>
            </a:r>
            <a:r>
              <a:rPr lang="en-US" sz="22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ZocDoc</a:t>
            </a:r>
            <a:r>
              <a:rPr lang="en-US" sz="2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or tell us you want to be on the Chicago Vaccine Finder map.</a:t>
            </a:r>
          </a:p>
          <a:p>
            <a:endParaRPr lang="en-US" sz="21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8874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591CD-D2B9-4DCB-91AB-7AB38FB79C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C4FF4F-5C86-494F-A7B8-181E2753E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F984-64AA-42B4-8D2F-66BCDE3A50F4}" type="slidenum">
              <a:rPr lang="en-US" smtClean="0"/>
              <a:t>48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3291D2-D624-426F-B964-5623D0377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96" y="484632"/>
            <a:ext cx="5800725" cy="56864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A1D631-852F-47D6-AFCD-C0DD4679BE1A}"/>
              </a:ext>
            </a:extLst>
          </p:cNvPr>
          <p:cNvSpPr txBox="1"/>
          <p:nvPr/>
        </p:nvSpPr>
        <p:spPr>
          <a:xfrm>
            <a:off x="924186" y="6373368"/>
            <a:ext cx="6171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Healthcare Provider Vaccination Toolkit (chicago.gov)</a:t>
            </a:r>
            <a:endParaRPr lang="en-US" dirty="0"/>
          </a:p>
        </p:txBody>
      </p:sp>
      <p:pic>
        <p:nvPicPr>
          <p:cNvPr id="9" name="Picture 8" descr="A doctor examining a patient&#10;&#10;Description automatically generated with low confidence">
            <a:extLst>
              <a:ext uri="{FF2B5EF4-FFF2-40B4-BE49-F238E27FC236}">
                <a16:creationId xmlns:a16="http://schemas.microsoft.com/office/drawing/2014/main" id="{6AE69299-8FCD-4508-9A0B-90894C5042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086" y="484632"/>
            <a:ext cx="4110082" cy="27400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210C7A-81F1-4894-BBC5-D58B063CF50F}"/>
              </a:ext>
            </a:extLst>
          </p:cNvPr>
          <p:cNvSpPr txBox="1"/>
          <p:nvPr/>
        </p:nvSpPr>
        <p:spPr>
          <a:xfrm>
            <a:off x="7449681" y="3305889"/>
            <a:ext cx="7955280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  <a:cs typeface="Calibri"/>
                <a:hlinkClick r:id="rId6"/>
              </a:rPr>
              <a:t>Understanding and Explaining mRNA COVID-19 Vaccines | CDC</a:t>
            </a:r>
            <a:endParaRPr lang="en-US" sz="10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FFE5A85-4B0C-42AD-BB72-BAC83C8B7A23}"/>
              </a:ext>
            </a:extLst>
          </p:cNvPr>
          <p:cNvSpPr txBox="1">
            <a:spLocks/>
          </p:cNvSpPr>
          <p:nvPr/>
        </p:nvSpPr>
        <p:spPr>
          <a:xfrm>
            <a:off x="6737131" y="3692278"/>
            <a:ext cx="5454869" cy="3977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E4002B"/>
              </a:buClr>
              <a:buSzPct val="90000"/>
              <a:buFont typeface="Arial"/>
              <a:buChar char="•"/>
              <a:defRPr sz="20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8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7995" indent="-285115"/>
            <a:r>
              <a:rPr lang="en-US" sz="2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Sign up to be a COVID-19 vaccine provider now by visiting </a:t>
            </a:r>
            <a:r>
              <a:rPr lang="en-US" sz="2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hlinkClick r:id="rId7"/>
              </a:rPr>
              <a:t>www.chicagohan.org/covidvax</a:t>
            </a:r>
            <a:r>
              <a:rPr lang="en-US" sz="2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for instructions</a:t>
            </a:r>
          </a:p>
          <a:p>
            <a:pPr marL="467995" indent="-285115"/>
            <a:r>
              <a:rPr lang="en-US" sz="2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Contact ICAAP to get involved as a </a:t>
            </a:r>
            <a:r>
              <a:rPr lang="en-US" sz="2200" b="1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COVID vax peer counselor </a:t>
            </a:r>
            <a:r>
              <a:rPr lang="en-US" sz="2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 email:</a:t>
            </a:r>
          </a:p>
          <a:p>
            <a:pPr indent="0">
              <a:buNone/>
            </a:pPr>
            <a:r>
              <a:rPr lang="en-US" sz="2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   Marielle.Fricchione@cityofchicago.org </a:t>
            </a:r>
          </a:p>
          <a:p>
            <a:pPr marL="229870" indent="-229870"/>
            <a:endParaRPr lang="en-US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0873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58B8F-3DEA-4794-AEDF-419BAADCE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FB865-4C4C-4255-A70D-4D8A1E2109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F45100-06AC-4E01-940A-C6C84757D2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F3421D-F82E-4E4D-9C7C-78BBDBD72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63"/>
            <a:ext cx="12192000" cy="67832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BFC189-3F05-4246-A925-95AFEBFBD2B8}"/>
              </a:ext>
            </a:extLst>
          </p:cNvPr>
          <p:cNvSpPr txBox="1"/>
          <p:nvPr/>
        </p:nvSpPr>
        <p:spPr>
          <a:xfrm>
            <a:off x="6873770" y="2795752"/>
            <a:ext cx="4894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3"/>
              </a:rPr>
              <a:t>Healthcare Facilities (chicago.gov)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ADC77A-DFC5-48AF-A0F2-F3D554321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311" y="3310246"/>
            <a:ext cx="11372192" cy="248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28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b="1" kern="0" spc="0" dirty="0">
                <a:latin typeface="+mn-lt"/>
              </a:rPr>
              <a:t>General</a:t>
            </a:r>
            <a:r>
              <a:rPr lang="en-US" dirty="0"/>
              <a:t> </a:t>
            </a:r>
            <a:r>
              <a:rPr lang="en-US" sz="5800" b="1" kern="0" spc="0" dirty="0">
                <a:latin typeface="+mn-lt"/>
              </a:rPr>
              <a:t>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Participant phone lines are muted</a:t>
            </a:r>
          </a:p>
          <a:p>
            <a:r>
              <a:rPr lang="en-US" dirty="0">
                <a:solidFill>
                  <a:schemeClr val="tx1"/>
                </a:solidFill>
              </a:rPr>
              <a:t>This webinar is being recorded</a:t>
            </a:r>
          </a:p>
          <a:p>
            <a:r>
              <a:rPr lang="en-US" dirty="0">
                <a:solidFill>
                  <a:schemeClr val="tx1"/>
                </a:solidFill>
              </a:rPr>
              <a:t>Everyone will receive a copy of the PowerPoint slides, a link to complete the evaluation, and a link to the recording of the webinar by the end of business day tomorrow</a:t>
            </a:r>
          </a:p>
          <a:p>
            <a:r>
              <a:rPr lang="en-US" dirty="0">
                <a:solidFill>
                  <a:schemeClr val="tx1"/>
                </a:solidFill>
              </a:rPr>
              <a:t>If you have any questions for our speaker during the presentation, please enter them into the question box on your control panel for the webinar, located on the right-hand side of your screen. An FAQ will be provided later with the questions</a:t>
            </a:r>
          </a:p>
        </p:txBody>
      </p:sp>
    </p:spTree>
    <p:extLst>
      <p:ext uri="{BB962C8B-B14F-4D97-AF65-F5344CB8AC3E}">
        <p14:creationId xmlns:p14="http://schemas.microsoft.com/office/powerpoint/2010/main" val="2420269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800" b="1" dirty="0">
                <a:latin typeface="+mn-lt"/>
              </a:rPr>
              <a:t>What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Everyone will receive a copy of the PowerPoint slides, a link to complete the evaluation, and a link to the recording of the webinar by the end of business day tomorrow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You must complete the evaluation by February 17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, 2021. After this date, the evaluation will be closed and you will no longer be allowed to fill out the evaluation or receive a certificate of attendance and/or continuing education credit.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You will receive your certificate by March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,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64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3D529-82BF-42F2-8FDC-12C77DEC9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2C2D9-671B-495A-8C77-99A12615C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Understand COVID-19 Vaccine talking points and basics</a:t>
            </a:r>
          </a:p>
          <a:p>
            <a:r>
              <a:rPr lang="en-US" sz="2400" dirty="0">
                <a:solidFill>
                  <a:schemeClr val="tx1"/>
                </a:solidFill>
              </a:rPr>
              <a:t>Review National, State and City vaccine data</a:t>
            </a:r>
          </a:p>
          <a:p>
            <a:r>
              <a:rPr lang="en-US" sz="2400" dirty="0">
                <a:solidFill>
                  <a:schemeClr val="tx1"/>
                </a:solidFill>
              </a:rPr>
              <a:t>Discuss Chicago’s COVID-19 Vaccination Program </a:t>
            </a:r>
          </a:p>
          <a:p>
            <a:r>
              <a:rPr lang="en-US" sz="2400" dirty="0">
                <a:solidFill>
                  <a:schemeClr val="tx1"/>
                </a:solidFill>
              </a:rPr>
              <a:t>Analyze demographics of Chicago residents already vaccinated and identify gaps</a:t>
            </a:r>
          </a:p>
          <a:p>
            <a:r>
              <a:rPr lang="en-US" sz="2400" dirty="0">
                <a:solidFill>
                  <a:schemeClr val="tx1"/>
                </a:solidFill>
              </a:rPr>
              <a:t>Introduction of “Protect Chicago Plus”: Equity is our Strategy</a:t>
            </a:r>
          </a:p>
          <a:p>
            <a:r>
              <a:rPr lang="en-US" sz="2400" dirty="0">
                <a:solidFill>
                  <a:schemeClr val="tx1"/>
                </a:solidFill>
              </a:rPr>
              <a:t>Discuss ways that pediatricians can get involved in the citywide strategy</a:t>
            </a:r>
          </a:p>
          <a:p>
            <a:r>
              <a:rPr lang="en-US" sz="2400" dirty="0">
                <a:solidFill>
                  <a:schemeClr val="tx1"/>
                </a:solidFill>
              </a:rPr>
              <a:t>Consider this a call to VAX-action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48467-C856-4B25-B435-20B63EB85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F984-64AA-42B4-8D2F-66BCDE3A50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61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>
                <a:latin typeface="Big Shoulders Display" pitchFamily="2" charset="77"/>
                <a:ea typeface="Roboto" panose="02000000000000000000" pitchFamily="2" charset="0"/>
              </a:rPr>
              <a:t>Vaccine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There are currently two COVID-19 vaccines that have received Emergency Use Authorization from the Federal Drug Administration, Pfizer and </a:t>
            </a:r>
            <a:r>
              <a:rPr lang="en-US" sz="240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Moderna</a:t>
            </a:r>
            <a:r>
              <a:rPr lang="en-US" sz="2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Other vaccines are in development but months away from authorization.</a:t>
            </a:r>
          </a:p>
          <a:p>
            <a:r>
              <a:rPr lang="en-US" sz="24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Both</a:t>
            </a:r>
            <a:r>
              <a:rPr lang="en-US" sz="2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are messenger RNA (mRNA) vaccines, designed to help your body identify the spike protein associated with COVID-19 and defeat it.</a:t>
            </a:r>
          </a:p>
          <a:p>
            <a:r>
              <a:rPr lang="en-US" sz="24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Neither</a:t>
            </a:r>
            <a:r>
              <a:rPr lang="en-US" sz="2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vaccine will give you COVID-19. </a:t>
            </a:r>
          </a:p>
          <a:p>
            <a:r>
              <a:rPr lang="en-US" sz="24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Both</a:t>
            </a:r>
            <a:r>
              <a:rPr lang="en-US" sz="2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vaccines are safe and highly effective against COVID-19. </a:t>
            </a:r>
          </a:p>
          <a:p>
            <a:r>
              <a:rPr lang="en-US" sz="2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vaccine will offered at </a:t>
            </a:r>
            <a:r>
              <a:rPr lang="en-US" sz="24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 cost </a:t>
            </a:r>
            <a:r>
              <a:rPr lang="en-US" sz="2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 the vaccine recipient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F984-64AA-42B4-8D2F-66BCDE3A50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10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>
                <a:latin typeface="Big Shoulders Display" pitchFamily="2" charset="77"/>
                <a:ea typeface="Roboto" panose="02000000000000000000" pitchFamily="2" charset="0"/>
              </a:rPr>
              <a:t>The EUA Process is Safe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199" y="1734219"/>
            <a:ext cx="10515600" cy="4576763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EUA process is accelerated during a public health emergency due to collaboration amongst scientists for development and pursuing the development and manufacturing process in parallel. </a:t>
            </a:r>
          </a:p>
        </p:txBody>
      </p: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ACCAB964-E236-C241-A737-3F8931148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72" y="3026664"/>
            <a:ext cx="10855453" cy="383133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F984-64AA-42B4-8D2F-66BCDE3A50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945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Custom 2">
      <a:dk1>
        <a:sysClr val="windowText" lastClr="000000"/>
      </a:dk1>
      <a:lt1>
        <a:sysClr val="window" lastClr="FFFFFF"/>
      </a:lt1>
      <a:dk2>
        <a:srgbClr val="A4D5EE"/>
      </a:dk2>
      <a:lt2>
        <a:srgbClr val="DCE4EF"/>
      </a:lt2>
      <a:accent1>
        <a:srgbClr val="5B616B"/>
      </a:accent1>
      <a:accent2>
        <a:srgbClr val="CC393E"/>
      </a:accent2>
      <a:accent3>
        <a:srgbClr val="FAD980"/>
      </a:accent3>
      <a:accent4>
        <a:srgbClr val="E59393"/>
      </a:accent4>
      <a:accent5>
        <a:srgbClr val="4AA564"/>
      </a:accent5>
      <a:accent6>
        <a:srgbClr val="005B99"/>
      </a:accent6>
      <a:hlink>
        <a:srgbClr val="0075BB"/>
      </a:hlink>
      <a:folHlink>
        <a:srgbClr val="4C2C92"/>
      </a:folHlink>
    </a:clrScheme>
    <a:fontScheme name="Custom 1">
      <a:majorFont>
        <a:latin typeface="Big Shoulders Display"/>
        <a:ea typeface=""/>
        <a:cs typeface=""/>
      </a:majorFont>
      <a:minorFont>
        <a:latin typeface="Roboto"/>
        <a:ea typeface=""/>
        <a:cs typeface="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2.xml><?xml version="1.0" encoding="utf-8"?>
<a:theme xmlns:a="http://schemas.openxmlformats.org/drawingml/2006/main" name="1_Wood Type">
  <a:themeElements>
    <a:clrScheme name="Custom 2">
      <a:dk1>
        <a:sysClr val="windowText" lastClr="000000"/>
      </a:dk1>
      <a:lt1>
        <a:sysClr val="window" lastClr="FFFFFF"/>
      </a:lt1>
      <a:dk2>
        <a:srgbClr val="A4D5EE"/>
      </a:dk2>
      <a:lt2>
        <a:srgbClr val="DCE4EF"/>
      </a:lt2>
      <a:accent1>
        <a:srgbClr val="5B616B"/>
      </a:accent1>
      <a:accent2>
        <a:srgbClr val="CC393E"/>
      </a:accent2>
      <a:accent3>
        <a:srgbClr val="FAD980"/>
      </a:accent3>
      <a:accent4>
        <a:srgbClr val="E59393"/>
      </a:accent4>
      <a:accent5>
        <a:srgbClr val="4AA564"/>
      </a:accent5>
      <a:accent6>
        <a:srgbClr val="005B99"/>
      </a:accent6>
      <a:hlink>
        <a:srgbClr val="0075BB"/>
      </a:hlink>
      <a:folHlink>
        <a:srgbClr val="4C2C92"/>
      </a:folHlink>
    </a:clrScheme>
    <a:fontScheme name="Custom 1">
      <a:majorFont>
        <a:latin typeface="Big Shoulders Display"/>
        <a:ea typeface=""/>
        <a:cs typeface=""/>
      </a:majorFont>
      <a:minorFont>
        <a:latin typeface="Roboto"/>
        <a:ea typeface=""/>
        <a:cs typeface="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2902577107984AAAC94552D2A9169F" ma:contentTypeVersion="9" ma:contentTypeDescription="Create a new document." ma:contentTypeScope="" ma:versionID="2a6badee97122aae4baed413814e9f9f">
  <xsd:schema xmlns:xsd="http://www.w3.org/2001/XMLSchema" xmlns:xs="http://www.w3.org/2001/XMLSchema" xmlns:p="http://schemas.microsoft.com/office/2006/metadata/properties" xmlns:ns2="db47a275-c50e-471c-892b-8890ca8caf5d" xmlns:ns3="9e56fb4e-728c-4876-bdf6-535b46094c78" targetNamespace="http://schemas.microsoft.com/office/2006/metadata/properties" ma:root="true" ma:fieldsID="9012ac1a07b8703032876f14f0fa7f72" ns2:_="" ns3:_="">
    <xsd:import namespace="db47a275-c50e-471c-892b-8890ca8caf5d"/>
    <xsd:import namespace="9e56fb4e-728c-4876-bdf6-535b46094c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7a275-c50e-471c-892b-8890ca8caf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6fb4e-728c-4876-bdf6-535b46094c7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B9A1B8-BE31-4547-B08E-6141F56FDF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A38CF8-6459-4542-BB57-0E3BB3446E62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db47a275-c50e-471c-892b-8890ca8caf5d"/>
    <ds:schemaRef ds:uri="http://purl.org/dc/dcmitype/"/>
    <ds:schemaRef ds:uri="http://schemas.microsoft.com/office/infopath/2007/PartnerControls"/>
    <ds:schemaRef ds:uri="9e56fb4e-728c-4876-bdf6-535b46094c78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0D80E15-1175-45E0-83BC-880D575381DC}">
  <ds:schemaRefs>
    <ds:schemaRef ds:uri="9e56fb4e-728c-4876-bdf6-535b46094c78"/>
    <ds:schemaRef ds:uri="db47a275-c50e-471c-892b-8890ca8caf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3184</Words>
  <Application>Microsoft Macintosh PowerPoint</Application>
  <PresentationFormat>Widescreen</PresentationFormat>
  <Paragraphs>402</Paragraphs>
  <Slides>49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61" baseType="lpstr">
      <vt:lpstr>Arial</vt:lpstr>
      <vt:lpstr>Big Shoulders Display</vt:lpstr>
      <vt:lpstr>Big Shoulders Text</vt:lpstr>
      <vt:lpstr>Calibri</vt:lpstr>
      <vt:lpstr>Calibri Light</vt:lpstr>
      <vt:lpstr>Century Gothic</vt:lpstr>
      <vt:lpstr>Open Sans</vt:lpstr>
      <vt:lpstr>Roboto</vt:lpstr>
      <vt:lpstr>Wingdings</vt:lpstr>
      <vt:lpstr>Wood Type</vt:lpstr>
      <vt:lpstr>1_Wood Type</vt:lpstr>
      <vt:lpstr>Office Theme</vt:lpstr>
      <vt:lpstr>Update on COVID-19 Vaccines: a call to VAX-action</vt:lpstr>
      <vt:lpstr>PowerPoint Presentation</vt:lpstr>
      <vt:lpstr>Disclosures</vt:lpstr>
      <vt:lpstr>PowerPoint Presentation</vt:lpstr>
      <vt:lpstr>General Information</vt:lpstr>
      <vt:lpstr>What next?</vt:lpstr>
      <vt:lpstr>Objectives</vt:lpstr>
      <vt:lpstr>Vaccine Basics</vt:lpstr>
      <vt:lpstr>The EUA Process is Safe</vt:lpstr>
      <vt:lpstr>Comparing Vaccines</vt:lpstr>
      <vt:lpstr>Vaccine Side Effects</vt:lpstr>
      <vt:lpstr>Importance of the Second Dose</vt:lpstr>
      <vt:lpstr>US COVID-19 Vaccine Distribution and Administration</vt:lpstr>
      <vt:lpstr>PowerPoint Presentation</vt:lpstr>
      <vt:lpstr>PowerPoint Presentation</vt:lpstr>
      <vt:lpstr>PowerPoint Presentation</vt:lpstr>
      <vt:lpstr>200K COVID-19 vaccine doses given 12/15 – 2/1, Chicago residents</vt:lpstr>
      <vt:lpstr>Cumulative Vaccine Doses per Day, Chicago Residents, </vt:lpstr>
      <vt:lpstr>COVID-19 Vaccinations by zip code, Chicago</vt:lpstr>
      <vt:lpstr>Chicago Provider Enrollment Status</vt:lpstr>
      <vt:lpstr>99% of Allocated Doses Have Been Pushed Out to Providers</vt:lpstr>
      <vt:lpstr>7 Days after delivery, 58% of doses were administered </vt:lpstr>
      <vt:lpstr>7-day Rolling Average of Doses Administered by Chicago Providers</vt:lpstr>
      <vt:lpstr>Volume of administration increasing across all settings</vt:lpstr>
      <vt:lpstr>COVID-19 first doses by age group</vt:lpstr>
      <vt:lpstr>1st Dose Coverage by Age: Big gains among 65+!</vt:lpstr>
      <vt:lpstr>COVID-19 vaccines administered by race/ethnicity  using imputation methodology</vt:lpstr>
      <vt:lpstr>Since Phase 1B started January 25th, how can pediatricians partner with CDPH and other providers across the city to BOOST COVID-19 vaccination?</vt:lpstr>
      <vt:lpstr>PowerPoint Presentation</vt:lpstr>
      <vt:lpstr>PowerPoint Presentation</vt:lpstr>
      <vt:lpstr>COVID-19 Vaccine Provider Reminders</vt:lpstr>
      <vt:lpstr>Tips to scale up</vt:lpstr>
      <vt:lpstr>More options to find vaccine and BE found: www.chi.gov/covidvax</vt:lpstr>
      <vt:lpstr>PowerPoint Presentation</vt:lpstr>
      <vt:lpstr>PowerPoint Presentation</vt:lpstr>
      <vt:lpstr>PowerPoint Presentation</vt:lpstr>
      <vt:lpstr>Addressing vaccine equity as health equity</vt:lpstr>
      <vt:lpstr>Chicago COVID19 Community Vulnerability Index (CCVI) </vt:lpstr>
      <vt:lpstr>CCVI Findings</vt:lpstr>
      <vt:lpstr>Top 15 Chicago COVID-19 Community Vulnerability Index </vt:lpstr>
      <vt:lpstr>Protect Chicago Plus: 3 Equity Game-Changers</vt:lpstr>
      <vt:lpstr>Protect Chicago Plus: </vt:lpstr>
      <vt:lpstr>Protect Chicago Plus = Community Based Vaccination Planning Process</vt:lpstr>
      <vt:lpstr>PowerPoint Presentation</vt:lpstr>
      <vt:lpstr>PowerPoint Presentation</vt:lpstr>
      <vt:lpstr>PowerPoint Presentation</vt:lpstr>
      <vt:lpstr>Jump in!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Chicago Department of Public Health 2020 Flu Campaign</dc:title>
  <dc:creator>Clance Cook</dc:creator>
  <cp:lastModifiedBy>olyvia phillips</cp:lastModifiedBy>
  <cp:revision>31</cp:revision>
  <dcterms:created xsi:type="dcterms:W3CDTF">2020-09-10T22:02:48Z</dcterms:created>
  <dcterms:modified xsi:type="dcterms:W3CDTF">2021-02-03T15:15:51Z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0x010100C32902577107984AAAC94552D2A9169F</vt:lpwstr>
  </property>
</Properties>
</file>