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8"/>
  </p:notesMasterIdLst>
  <p:sldIdLst>
    <p:sldId id="2198" r:id="rId5"/>
    <p:sldId id="2199" r:id="rId6"/>
    <p:sldId id="2200" r:id="rId7"/>
  </p:sldIdLst>
  <p:sldSz cx="18288000" cy="10287000"/>
  <p:notesSz cx="18288000" cy="10287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DE351-DFC6-8A5F-5141-AFFC5C624EB4}" v="6" dt="2023-04-12T13:32:08.712"/>
    <p1510:client id="{7B35111E-7F5F-83C5-0240-6B59AFF7BC6A}" v="29" dt="2023-04-12T16:46:43.367"/>
    <p1510:client id="{C7641325-0206-0E5E-279B-41C458EF5189}" v="200" dt="2023-04-12T16:12:06.209"/>
    <p1510:client id="{E8644ED3-40F0-4DDC-89E8-E077F19B6BD5}" v="9" dt="2023-04-12T13:41:36.58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1" d="100"/>
          <a:sy n="31" d="100"/>
        </p:scale>
        <p:origin x="356"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3072AF63-05B3-45EF-B5AD-9B53A1ACF170}" type="datetimeFigureOut">
              <a:rPr lang="en-US" smtClean="0"/>
              <a:t>4/28/2023</a:t>
            </a:fld>
            <a:endParaRPr lang="en-US"/>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FD727AB6-2DE2-4C2E-98C2-36A27B0FB7EF}" type="slidenum">
              <a:rPr lang="en-US" smtClean="0"/>
              <a:t>‹#›</a:t>
            </a:fld>
            <a:endParaRPr lang="en-US"/>
          </a:p>
        </p:txBody>
      </p:sp>
    </p:spTree>
    <p:extLst>
      <p:ext uri="{BB962C8B-B14F-4D97-AF65-F5344CB8AC3E}">
        <p14:creationId xmlns:p14="http://schemas.microsoft.com/office/powerpoint/2010/main" val="503717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sz="8000" b="1" i="0">
                <a:solidFill>
                  <a:schemeClr val="tx1"/>
                </a:solidFill>
                <a:latin typeface="Cambria"/>
                <a:cs typeface="Cambri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sz="4400" b="0" i="0">
                <a:solidFill>
                  <a:schemeClr val="tx1"/>
                </a:solidFill>
                <a:latin typeface="Cambria"/>
                <a:cs typeface="Cambr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000" b="1" i="0">
                <a:solidFill>
                  <a:schemeClr val="tx1"/>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sz="4400" b="0" i="0">
                <a:solidFill>
                  <a:schemeClr val="tx1"/>
                </a:solidFill>
                <a:latin typeface="Cambria"/>
                <a:cs typeface="Cambr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000" b="1" i="0">
                <a:solidFill>
                  <a:schemeClr val="tx1"/>
                </a:solidFill>
                <a:latin typeface="Cambria"/>
                <a:cs typeface="Cambri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000" b="1" i="0">
                <a:solidFill>
                  <a:schemeClr val="tx1"/>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Content Placeholder 5">
            <a:extLst>
              <a:ext uri="{FF2B5EF4-FFF2-40B4-BE49-F238E27FC236}">
                <a16:creationId xmlns:a16="http://schemas.microsoft.com/office/drawing/2014/main" id="{B3133C6C-0357-C24B-BFEC-9B73B7706BEC}"/>
              </a:ext>
            </a:extLst>
          </p:cNvPr>
          <p:cNvSpPr txBox="1">
            <a:spLocks noGrp="1"/>
          </p:cNvSpPr>
          <p:nvPr>
            <p:ph idx="4294967295"/>
          </p:nvPr>
        </p:nvSpPr>
        <p:spPr>
          <a:xfrm>
            <a:off x="9546336" y="3497580"/>
            <a:ext cx="7132320" cy="2462213"/>
          </a:xfrm>
        </p:spPr>
        <p:txBody>
          <a:bodyPr/>
          <a:lstStyle>
            <a:lvl1pPr>
              <a:defRPr/>
            </a:lvl1pPr>
            <a:lvl2pPr>
              <a:defRPr>
                <a:latin typeface="Roboto"/>
              </a:defRPr>
            </a:lvl2pPr>
            <a:lvl3pPr>
              <a:defRPr>
                <a:latin typeface="Roboto"/>
              </a:defRPr>
            </a:lvl3pPr>
            <a:lvl4pPr>
              <a:defRPr>
                <a:latin typeface="Roboto"/>
              </a:defRPr>
            </a:lvl4pPr>
            <a:lvl5pPr>
              <a:defRPr>
                <a:latin typeface="Robot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6">
            <a:extLst>
              <a:ext uri="{FF2B5EF4-FFF2-40B4-BE49-F238E27FC236}">
                <a16:creationId xmlns:a16="http://schemas.microsoft.com/office/drawing/2014/main" id="{8C77B2F0-EF97-CC0D-484F-1E1659918768}"/>
              </a:ext>
            </a:extLst>
          </p:cNvPr>
          <p:cNvSpPr txBox="1">
            <a:spLocks noGrp="1"/>
          </p:cNvSpPr>
          <p:nvPr>
            <p:ph type="dt" sz="half" idx="7"/>
          </p:nvPr>
        </p:nvSpPr>
        <p:spPr>
          <a:xfrm>
            <a:off x="914400" y="9566910"/>
            <a:ext cx="4206240" cy="276999"/>
          </a:xfrm>
        </p:spPr>
        <p:txBody>
          <a:bodyPr/>
          <a:lstStyle>
            <a:lvl1pPr>
              <a:defRPr/>
            </a:lvl1pPr>
          </a:lstStyle>
          <a:p>
            <a:pPr lvl="0"/>
            <a:fld id="{F09F13B0-B41C-4E36-8D3A-CB178CE9C93E}" type="datetime1">
              <a:rPr lang="en-US"/>
              <a:pPr lvl="0"/>
              <a:t>4/28/2023</a:t>
            </a:fld>
            <a:endParaRPr lang="en-US" dirty="0"/>
          </a:p>
        </p:txBody>
      </p:sp>
      <p:sp>
        <p:nvSpPr>
          <p:cNvPr id="4" name="Footer Placeholder 7">
            <a:extLst>
              <a:ext uri="{FF2B5EF4-FFF2-40B4-BE49-F238E27FC236}">
                <a16:creationId xmlns:a16="http://schemas.microsoft.com/office/drawing/2014/main" id="{920D67E2-89F3-717B-F2FC-EAD09ED459CE}"/>
              </a:ext>
            </a:extLst>
          </p:cNvPr>
          <p:cNvSpPr txBox="1">
            <a:spLocks noGrp="1"/>
          </p:cNvSpPr>
          <p:nvPr>
            <p:ph type="ftr" sz="quarter" idx="9"/>
          </p:nvPr>
        </p:nvSpPr>
        <p:spPr>
          <a:xfrm>
            <a:off x="6217920" y="9566910"/>
            <a:ext cx="5852160" cy="276999"/>
          </a:xfrm>
        </p:spPr>
        <p:txBody>
          <a:bodyPr/>
          <a:lstStyle>
            <a:lvl1pPr>
              <a:defRPr/>
            </a:lvl1pPr>
          </a:lstStyle>
          <a:p>
            <a:pPr lvl="0"/>
            <a:endParaRPr lang="en-US" dirty="0"/>
          </a:p>
        </p:txBody>
      </p:sp>
      <p:sp>
        <p:nvSpPr>
          <p:cNvPr id="5" name="Slide Number Placeholder 8">
            <a:extLst>
              <a:ext uri="{FF2B5EF4-FFF2-40B4-BE49-F238E27FC236}">
                <a16:creationId xmlns:a16="http://schemas.microsoft.com/office/drawing/2014/main" id="{25EBBE01-AAEC-67DC-B1ED-EFA50BEC40D7}"/>
              </a:ext>
            </a:extLst>
          </p:cNvPr>
          <p:cNvSpPr txBox="1">
            <a:spLocks noGrp="1"/>
          </p:cNvSpPr>
          <p:nvPr>
            <p:ph type="sldNum" sz="quarter" idx="8"/>
          </p:nvPr>
        </p:nvSpPr>
        <p:spPr>
          <a:xfrm>
            <a:off x="13167361" y="9566910"/>
            <a:ext cx="4206240" cy="276999"/>
          </a:xfrm>
        </p:spPr>
        <p:txBody>
          <a:bodyPr/>
          <a:lstStyle>
            <a:lvl1pPr>
              <a:defRPr/>
            </a:lvl1pPr>
          </a:lstStyle>
          <a:p>
            <a:pPr lvl="0"/>
            <a:fld id="{7EAEBF5D-A7BD-46A0-9A24-6D18C625608B}" type="slidenum">
              <a:t>‹#›</a:t>
            </a:fld>
            <a:endParaRPr lang="en-US" dirty="0"/>
          </a:p>
        </p:txBody>
      </p:sp>
    </p:spTree>
    <p:extLst>
      <p:ext uri="{BB962C8B-B14F-4D97-AF65-F5344CB8AC3E}">
        <p14:creationId xmlns:p14="http://schemas.microsoft.com/office/powerpoint/2010/main" val="4292227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1140" y="85273"/>
            <a:ext cx="17656153" cy="2419290"/>
          </a:xfrm>
          <a:prstGeom prst="rect">
            <a:avLst/>
          </a:prstGeom>
        </p:spPr>
        <p:txBody>
          <a:bodyPr wrap="square" lIns="0" tIns="0" rIns="0" bIns="0">
            <a:spAutoFit/>
          </a:bodyPr>
          <a:lstStyle>
            <a:lvl1pPr>
              <a:defRPr sz="8000" b="1" i="0">
                <a:solidFill>
                  <a:schemeClr val="tx1"/>
                </a:solidFill>
                <a:latin typeface="Cambria"/>
                <a:cs typeface="Cambria"/>
              </a:defRPr>
            </a:lvl1pPr>
          </a:lstStyle>
          <a:p>
            <a:endParaRPr/>
          </a:p>
        </p:txBody>
      </p:sp>
      <p:sp>
        <p:nvSpPr>
          <p:cNvPr id="3" name="Holder 3"/>
          <p:cNvSpPr>
            <a:spLocks noGrp="1"/>
          </p:cNvSpPr>
          <p:nvPr>
            <p:ph type="body" idx="1"/>
          </p:nvPr>
        </p:nvSpPr>
        <p:spPr>
          <a:xfrm>
            <a:off x="612140" y="2419603"/>
            <a:ext cx="16123919" cy="4089400"/>
          </a:xfrm>
          <a:prstGeom prst="rect">
            <a:avLst/>
          </a:prstGeom>
        </p:spPr>
        <p:txBody>
          <a:bodyPr wrap="square" lIns="0" tIns="0" rIns="0" bIns="0">
            <a:spAutoFit/>
          </a:bodyPr>
          <a:lstStyle>
            <a:lvl1pPr>
              <a:defRPr sz="4400" b="0" i="0">
                <a:solidFill>
                  <a:schemeClr val="tx1"/>
                </a:solidFill>
                <a:latin typeface="Cambria"/>
                <a:cs typeface="Cambria"/>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4/28/2023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83"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ilga.gov/commission/jcar/admincode/077/07700845sections.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2AD5-02CB-1BBC-D706-92F5EDED78BB}"/>
              </a:ext>
            </a:extLst>
          </p:cNvPr>
          <p:cNvSpPr txBox="1">
            <a:spLocks noGrp="1"/>
          </p:cNvSpPr>
          <p:nvPr>
            <p:ph type="title"/>
          </p:nvPr>
        </p:nvSpPr>
        <p:spPr>
          <a:xfrm>
            <a:off x="1604773" y="114294"/>
            <a:ext cx="15073664" cy="1142994"/>
          </a:xfrm>
          <a:prstGeom prst="rect">
            <a:avLst/>
          </a:prstGeom>
          <a:noFill/>
          <a:ln>
            <a:noFill/>
          </a:ln>
        </p:spPr>
        <p:txBody>
          <a:bodyPr vert="horz" wrap="square" lIns="137160" tIns="68580" rIns="137160" bIns="68580" anchor="ctr" anchorCtr="0" compatLnSpc="1">
            <a:noAutofit/>
          </a:bodyPr>
          <a:lstStyle/>
          <a:p>
            <a:pPr lvl="0" algn="ctr"/>
            <a:r>
              <a:rPr lang="en-US" sz="6000" dirty="0">
                <a:latin typeface="Cambria" panose="02040503050406030204" pitchFamily="18" charset="0"/>
                <a:ea typeface="Cambria" panose="02040503050406030204" pitchFamily="18" charset="0"/>
              </a:rPr>
              <a:t> Overview /Important Definitions</a:t>
            </a:r>
          </a:p>
        </p:txBody>
      </p:sp>
      <p:sp>
        <p:nvSpPr>
          <p:cNvPr id="3" name="Content Placeholder 2">
            <a:extLst>
              <a:ext uri="{FF2B5EF4-FFF2-40B4-BE49-F238E27FC236}">
                <a16:creationId xmlns:a16="http://schemas.microsoft.com/office/drawing/2014/main" id="{BBCE08A0-3BC4-CFE4-F0A5-7DD209CA840D}"/>
              </a:ext>
            </a:extLst>
          </p:cNvPr>
          <p:cNvSpPr txBox="1">
            <a:spLocks noGrp="1"/>
          </p:cNvSpPr>
          <p:nvPr>
            <p:ph type="body" idx="4294967295"/>
          </p:nvPr>
        </p:nvSpPr>
        <p:spPr>
          <a:xfrm>
            <a:off x="685800" y="1286760"/>
            <a:ext cx="8236669" cy="8771632"/>
          </a:xfrm>
          <a:solidFill>
            <a:srgbClr val="FFFFFF"/>
          </a:solidFill>
          <a:ln w="25402">
            <a:solidFill>
              <a:srgbClr val="C0504D"/>
            </a:solidFill>
            <a:prstDash val="solid"/>
          </a:ln>
        </p:spPr>
        <p:txBody>
          <a:bodyPr lIns="182880"/>
          <a:lstStyle/>
          <a:p>
            <a:r>
              <a:rPr lang="en-US" sz="2100" b="1" dirty="0">
                <a:solidFill>
                  <a:srgbClr val="000000"/>
                </a:solidFill>
                <a:latin typeface="Calibri"/>
                <a:ea typeface="Roboto"/>
              </a:rPr>
              <a:t>CDPH Lead Case Management staff :</a:t>
            </a:r>
          </a:p>
          <a:p>
            <a:r>
              <a:rPr lang="en-US" sz="2100" b="1" dirty="0">
                <a:solidFill>
                  <a:srgbClr val="000000"/>
                </a:solidFill>
                <a:latin typeface="Calibri"/>
                <a:ea typeface="Roboto"/>
              </a:rPr>
              <a:t>1- Case Management Nursing Coordinator (PHN IV)</a:t>
            </a:r>
          </a:p>
          <a:p>
            <a:endParaRPr lang="en-US" sz="2100" b="1" dirty="0">
              <a:solidFill>
                <a:srgbClr val="000000"/>
              </a:solidFill>
              <a:latin typeface="Calibri"/>
              <a:ea typeface="Roboto"/>
            </a:endParaRPr>
          </a:p>
          <a:p>
            <a:r>
              <a:rPr lang="en-US" sz="2100" b="1" dirty="0">
                <a:solidFill>
                  <a:srgbClr val="000000"/>
                </a:solidFill>
                <a:latin typeface="Calibri"/>
                <a:ea typeface="Roboto"/>
              </a:rPr>
              <a:t>1- Case Management Nursing Supervisor (PHN III) (vacant)</a:t>
            </a:r>
          </a:p>
          <a:p>
            <a:endParaRPr lang="en-US" sz="2100" b="1" dirty="0">
              <a:solidFill>
                <a:srgbClr val="000000"/>
              </a:solidFill>
              <a:latin typeface="Calibri"/>
              <a:ea typeface="Roboto"/>
            </a:endParaRPr>
          </a:p>
          <a:p>
            <a:r>
              <a:rPr lang="en-US" sz="2100" b="1" dirty="0">
                <a:solidFill>
                  <a:srgbClr val="000000"/>
                </a:solidFill>
                <a:latin typeface="Calibri"/>
                <a:ea typeface="Roboto"/>
              </a:rPr>
              <a:t>6- RN’s (Public Health Nurse II”s)</a:t>
            </a:r>
          </a:p>
          <a:p>
            <a:endParaRPr lang="en-US" sz="2100" b="1" dirty="0">
              <a:solidFill>
                <a:srgbClr val="000000"/>
              </a:solidFill>
              <a:latin typeface="Calibri"/>
              <a:ea typeface="Roboto"/>
            </a:endParaRPr>
          </a:p>
          <a:p>
            <a:r>
              <a:rPr lang="en-US" sz="2100" b="1" dirty="0">
                <a:solidFill>
                  <a:srgbClr val="000000"/>
                </a:solidFill>
                <a:latin typeface="Calibri"/>
                <a:ea typeface="Roboto"/>
              </a:rPr>
              <a:t>1- Case Manager Assistant</a:t>
            </a:r>
          </a:p>
          <a:p>
            <a:endParaRPr lang="en-US" sz="2100" b="1" dirty="0">
              <a:solidFill>
                <a:srgbClr val="000000"/>
              </a:solidFill>
              <a:latin typeface="Calibri"/>
              <a:ea typeface="Roboto"/>
            </a:endParaRPr>
          </a:p>
          <a:p>
            <a:r>
              <a:rPr lang="en-US" sz="2100" b="1" dirty="0">
                <a:solidFill>
                  <a:srgbClr val="000000"/>
                </a:solidFill>
                <a:latin typeface="Calibri"/>
                <a:ea typeface="Roboto"/>
              </a:rPr>
              <a:t>2- Certified Medical Assistants</a:t>
            </a:r>
          </a:p>
          <a:p>
            <a:endParaRPr lang="en-US" sz="2100" b="1" dirty="0">
              <a:solidFill>
                <a:srgbClr val="000000"/>
              </a:solidFill>
              <a:latin typeface="Calibri"/>
              <a:ea typeface="Roboto"/>
            </a:endParaRPr>
          </a:p>
          <a:p>
            <a:r>
              <a:rPr lang="en-US" sz="2100" b="1" dirty="0">
                <a:solidFill>
                  <a:srgbClr val="000000"/>
                </a:solidFill>
                <a:latin typeface="Calibri"/>
                <a:ea typeface="Roboto"/>
              </a:rPr>
              <a:t>CDPH Case management services are provided as a  delegate agency of the Illinois Department of Public Health (IDPH ) in accordance with the Illinois Lead Poisoning Prevention Code Section 845:80</a:t>
            </a:r>
          </a:p>
          <a:p>
            <a:endParaRPr lang="en-US" sz="2100" b="1" dirty="0">
              <a:solidFill>
                <a:srgbClr val="000000"/>
              </a:solidFill>
              <a:latin typeface="Calibri"/>
              <a:ea typeface="Roboto"/>
            </a:endParaRPr>
          </a:p>
          <a:p>
            <a:r>
              <a:rPr lang="en-US" sz="2100" b="1" dirty="0">
                <a:solidFill>
                  <a:srgbClr val="000000"/>
                </a:solidFill>
                <a:latin typeface="Calibri"/>
                <a:ea typeface="Roboto"/>
              </a:rPr>
              <a:t>Case management services include providing services for children and pregnant persons when a confirmed </a:t>
            </a:r>
            <a:r>
              <a:rPr lang="en-US" sz="2100" b="1" dirty="0">
                <a:solidFill>
                  <a:srgbClr val="000000"/>
                </a:solidFill>
                <a:highlight>
                  <a:srgbClr val="FFFF00"/>
                </a:highlight>
                <a:latin typeface="Calibri"/>
                <a:ea typeface="Roboto"/>
              </a:rPr>
              <a:t>(venous</a:t>
            </a:r>
            <a:r>
              <a:rPr lang="en-US" sz="2100" b="1" dirty="0">
                <a:solidFill>
                  <a:srgbClr val="000000"/>
                </a:solidFill>
                <a:latin typeface="Calibri"/>
                <a:ea typeface="Roboto"/>
              </a:rPr>
              <a:t>) elevated blood level (EBL)</a:t>
            </a:r>
            <a:r>
              <a:rPr lang="en-US" sz="2100" dirty="0">
                <a:solidFill>
                  <a:srgbClr val="000000"/>
                </a:solidFill>
                <a:latin typeface="Times New Roman" panose="02020603050405020304" pitchFamily="18" charset="0"/>
              </a:rPr>
              <a:t> </a:t>
            </a:r>
            <a:r>
              <a:rPr lang="en-US" sz="2100" b="1" dirty="0">
                <a:solidFill>
                  <a:srgbClr val="000000"/>
                </a:solidFill>
                <a:latin typeface="Times New Roman" panose="02020603050405020304" pitchFamily="18" charset="0"/>
              </a:rPr>
              <a:t>greater than or equal to 5 micrograms per deciliter (µg/dL) of whole blood is received.</a:t>
            </a:r>
          </a:p>
          <a:p>
            <a:endParaRPr lang="en-US" sz="2100" b="1" dirty="0">
              <a:solidFill>
                <a:srgbClr val="000000"/>
              </a:solidFill>
              <a:latin typeface="Calibri"/>
              <a:ea typeface="Roboto"/>
            </a:endParaRPr>
          </a:p>
          <a:p>
            <a:r>
              <a:rPr lang="en-US" sz="2400" b="1" dirty="0">
                <a:solidFill>
                  <a:srgbClr val="000000"/>
                </a:solidFill>
                <a:latin typeface="Calibri"/>
                <a:ea typeface="Roboto"/>
              </a:rPr>
              <a:t>All </a:t>
            </a:r>
            <a:r>
              <a:rPr lang="en-US" sz="2100" b="1" dirty="0">
                <a:solidFill>
                  <a:srgbClr val="000000"/>
                </a:solidFill>
                <a:latin typeface="Calibri"/>
                <a:ea typeface="Roboto"/>
              </a:rPr>
              <a:t>lead </a:t>
            </a:r>
            <a:r>
              <a:rPr lang="en-US" sz="2100" b="1" dirty="0">
                <a:solidFill>
                  <a:srgbClr val="000000"/>
                </a:solidFill>
                <a:highlight>
                  <a:srgbClr val="00FF00"/>
                </a:highlight>
                <a:latin typeface="Calibri"/>
                <a:ea typeface="Roboto"/>
              </a:rPr>
              <a:t>capillary testing results  for Chicago residents </a:t>
            </a:r>
            <a:r>
              <a:rPr lang="en-US" sz="2100" b="1" dirty="0">
                <a:solidFill>
                  <a:srgbClr val="000000"/>
                </a:solidFill>
                <a:latin typeface="Times New Roman" panose="02020603050405020304" pitchFamily="18" charset="0"/>
              </a:rPr>
              <a:t>greater than or equal to 5 micrograms per deciliter (µg/dL) are received and followed up by the CDPH  Lead Poisoning Prevention &amp; Healthy Homes Program per IDPH protocol.</a:t>
            </a:r>
          </a:p>
          <a:p>
            <a:endParaRPr lang="en-US" sz="2100" b="1" dirty="0">
              <a:solidFill>
                <a:srgbClr val="000000"/>
              </a:solidFill>
              <a:latin typeface="Times New Roman" panose="02020603050405020304" pitchFamily="18" charset="0"/>
            </a:endParaRPr>
          </a:p>
          <a:p>
            <a:r>
              <a:rPr lang="en-US" sz="2100" b="1" dirty="0">
                <a:solidFill>
                  <a:srgbClr val="000000"/>
                </a:solidFill>
                <a:latin typeface="Times New Roman" panose="02020603050405020304" pitchFamily="18" charset="0"/>
                <a:ea typeface="Roboto"/>
              </a:rPr>
              <a:t> All 77 Community Areas of Chicago are considered by IDPH to be high risk for children being exposed to lead.</a:t>
            </a:r>
            <a:endParaRPr lang="en-US" sz="2100" b="1" dirty="0">
              <a:solidFill>
                <a:srgbClr val="000000"/>
              </a:solidFill>
              <a:latin typeface="Calibri"/>
              <a:ea typeface="Roboto"/>
            </a:endParaRPr>
          </a:p>
        </p:txBody>
      </p:sp>
      <p:sp>
        <p:nvSpPr>
          <p:cNvPr id="4" name="Content Placeholder 3">
            <a:extLst>
              <a:ext uri="{FF2B5EF4-FFF2-40B4-BE49-F238E27FC236}">
                <a16:creationId xmlns:a16="http://schemas.microsoft.com/office/drawing/2014/main" id="{D0E99C93-A0CC-CFBE-D0DA-BE5AEEFEEEBB}"/>
              </a:ext>
            </a:extLst>
          </p:cNvPr>
          <p:cNvSpPr txBox="1">
            <a:spLocks noGrp="1"/>
          </p:cNvSpPr>
          <p:nvPr>
            <p:ph type="body" idx="4294967295"/>
          </p:nvPr>
        </p:nvSpPr>
        <p:spPr>
          <a:xfrm>
            <a:off x="9365533" y="1286760"/>
            <a:ext cx="7779467" cy="7786747"/>
          </a:xfrm>
          <a:solidFill>
            <a:srgbClr val="FFFFFF"/>
          </a:solidFill>
          <a:ln w="25402">
            <a:solidFill>
              <a:srgbClr val="C0504D"/>
            </a:solidFill>
            <a:prstDash val="solid"/>
          </a:ln>
        </p:spPr>
        <p:txBody>
          <a:bodyPr lIns="182880"/>
          <a:lstStyle/>
          <a:p>
            <a:r>
              <a:rPr lang="en-US" sz="2400" i="1" u="sng" dirty="0">
                <a:solidFill>
                  <a:srgbClr val="000000"/>
                </a:solidFill>
                <a:latin typeface="Calibri"/>
                <a:ea typeface="Roboto"/>
              </a:rPr>
              <a:t>Important Definitions</a:t>
            </a:r>
          </a:p>
          <a:p>
            <a:pPr lvl="0">
              <a:buFont typeface="Wingdings" panose="05000000000000000000" pitchFamily="2" charset="2"/>
              <a:buChar char="§"/>
            </a:pPr>
            <a:r>
              <a:rPr lang="en-US" sz="2400" b="1" i="1" u="sng" dirty="0">
                <a:solidFill>
                  <a:srgbClr val="000000"/>
                </a:solidFill>
                <a:latin typeface="Calibri"/>
                <a:ea typeface="Roboto"/>
              </a:rPr>
              <a:t>Child</a:t>
            </a:r>
            <a:r>
              <a:rPr lang="en-US" sz="2400" b="1" dirty="0">
                <a:solidFill>
                  <a:srgbClr val="000000"/>
                </a:solidFill>
                <a:latin typeface="Calibri"/>
                <a:ea typeface="Roboto"/>
              </a:rPr>
              <a:t>: </a:t>
            </a:r>
            <a:r>
              <a:rPr lang="en-US" sz="2400" dirty="0">
                <a:solidFill>
                  <a:srgbClr val="000000"/>
                </a:solidFill>
                <a:latin typeface="Calibri"/>
                <a:ea typeface="Roboto"/>
              </a:rPr>
              <a:t>Person under the age of 16</a:t>
            </a:r>
          </a:p>
          <a:p>
            <a:pPr lvl="0">
              <a:buFont typeface="Wingdings" panose="05000000000000000000" pitchFamily="2" charset="2"/>
              <a:buChar char="§"/>
            </a:pPr>
            <a:r>
              <a:rPr lang="en-US" sz="2400" b="1" i="1" u="sng" dirty="0">
                <a:solidFill>
                  <a:srgbClr val="000000"/>
                </a:solidFill>
                <a:latin typeface="Calibri"/>
                <a:ea typeface="Roboto"/>
              </a:rPr>
              <a:t>Case management</a:t>
            </a:r>
            <a:r>
              <a:rPr lang="en-US" sz="2400" dirty="0">
                <a:solidFill>
                  <a:srgbClr val="000000"/>
                </a:solidFill>
                <a:latin typeface="Calibri"/>
                <a:ea typeface="Roboto"/>
              </a:rPr>
              <a:t>: Activity involves coordinating, providing , and overseeing the services required to reduce blood lead levels</a:t>
            </a:r>
          </a:p>
          <a:p>
            <a:pPr lvl="0">
              <a:buFont typeface="Wingdings" panose="05000000000000000000" pitchFamily="2" charset="2"/>
              <a:buChar char="§"/>
            </a:pPr>
            <a:r>
              <a:rPr lang="en-US" sz="2400" b="1" i="1" u="sng" dirty="0">
                <a:solidFill>
                  <a:srgbClr val="000000"/>
                </a:solidFill>
                <a:latin typeface="Calibri"/>
                <a:ea typeface="Roboto"/>
              </a:rPr>
              <a:t>Confirmed Blood Lead level</a:t>
            </a:r>
            <a:r>
              <a:rPr lang="en-US" sz="2400" dirty="0">
                <a:solidFill>
                  <a:srgbClr val="000000"/>
                </a:solidFill>
                <a:latin typeface="Calibri"/>
                <a:ea typeface="Roboto"/>
              </a:rPr>
              <a:t>: Means a blood lead level resulting from a single “</a:t>
            </a:r>
            <a:r>
              <a:rPr lang="en-US" sz="2400" dirty="0">
                <a:solidFill>
                  <a:srgbClr val="000000"/>
                </a:solidFill>
                <a:highlight>
                  <a:srgbClr val="FFFF00"/>
                </a:highlight>
                <a:latin typeface="Calibri"/>
                <a:ea typeface="Roboto"/>
              </a:rPr>
              <a:t>Venous</a:t>
            </a:r>
            <a:r>
              <a:rPr lang="en-US" sz="2400" dirty="0">
                <a:solidFill>
                  <a:srgbClr val="000000"/>
                </a:solidFill>
                <a:latin typeface="Calibri"/>
                <a:ea typeface="Roboto"/>
              </a:rPr>
              <a:t>” blood lead test.  Elevated capillary blood test results shall be confirmed by a “</a:t>
            </a:r>
            <a:r>
              <a:rPr lang="en-US" sz="2400" dirty="0">
                <a:solidFill>
                  <a:srgbClr val="000000"/>
                </a:solidFill>
                <a:highlight>
                  <a:srgbClr val="FFFF00"/>
                </a:highlight>
                <a:latin typeface="Calibri"/>
                <a:ea typeface="Roboto"/>
              </a:rPr>
              <a:t>venous test”</a:t>
            </a:r>
          </a:p>
          <a:p>
            <a:pPr lvl="0">
              <a:buFont typeface="Wingdings" panose="05000000000000000000" pitchFamily="2" charset="2"/>
              <a:buChar char="§"/>
            </a:pPr>
            <a:r>
              <a:rPr lang="en-US" sz="2400" dirty="0">
                <a:solidFill>
                  <a:srgbClr val="000000"/>
                </a:solidFill>
                <a:latin typeface="Times New Roman" panose="02020603050405020304" pitchFamily="18" charset="0"/>
              </a:rPr>
              <a:t>"</a:t>
            </a:r>
            <a:r>
              <a:rPr lang="en-US" sz="2400" b="1" i="1" u="sng" dirty="0">
                <a:solidFill>
                  <a:srgbClr val="000000"/>
                </a:solidFill>
                <a:latin typeface="Times New Roman" panose="02020603050405020304" pitchFamily="18" charset="0"/>
              </a:rPr>
              <a:t>Elevated Blood Lead Level</a:t>
            </a:r>
            <a:r>
              <a:rPr lang="en-US" sz="2400" dirty="0">
                <a:solidFill>
                  <a:srgbClr val="000000"/>
                </a:solidFill>
                <a:latin typeface="Times New Roman" panose="02020603050405020304" pitchFamily="18" charset="0"/>
              </a:rPr>
              <a:t>" or "EBL" means a blood lead level greater than or equal to 5 micrograms per deciliter (µg/dL) of whole blood.</a:t>
            </a:r>
            <a:endParaRPr lang="en-US" sz="2400" dirty="0">
              <a:solidFill>
                <a:srgbClr val="000000"/>
              </a:solidFill>
              <a:latin typeface="Calibri"/>
              <a:ea typeface="Roboto"/>
            </a:endParaRPr>
          </a:p>
          <a:p>
            <a:pPr lvl="0"/>
            <a:r>
              <a:rPr lang="en-US" sz="2400" dirty="0">
                <a:solidFill>
                  <a:srgbClr val="000000"/>
                </a:solidFill>
                <a:latin typeface="Calibri"/>
                <a:ea typeface="Roboto"/>
              </a:rPr>
              <a:t>Note: CDC current lead reference value is ≥ 3.5 µg/dL</a:t>
            </a:r>
          </a:p>
          <a:p>
            <a:pPr lvl="0"/>
            <a:endParaRPr lang="en-US" sz="2400" dirty="0">
              <a:solidFill>
                <a:srgbClr val="000000"/>
              </a:solidFill>
              <a:latin typeface="Calibri"/>
              <a:ea typeface="Roboto"/>
            </a:endParaRPr>
          </a:p>
          <a:p>
            <a:r>
              <a:rPr lang="en-US" sz="2700" dirty="0">
                <a:solidFill>
                  <a:srgbClr val="000000"/>
                </a:solidFill>
                <a:latin typeface="Calibri"/>
                <a:ea typeface="Roboto"/>
                <a:hlinkClick r:id="rId2"/>
              </a:rPr>
              <a:t>https://www.ilga.gov/commission/jcar/admincode/077/07700845sections.html</a:t>
            </a:r>
            <a:endParaRPr lang="en-US" sz="2700" dirty="0">
              <a:solidFill>
                <a:srgbClr val="000000"/>
              </a:solidFill>
              <a:latin typeface="Calibri"/>
              <a:ea typeface="Roboto"/>
            </a:endParaRPr>
          </a:p>
          <a:p>
            <a:pPr lvl="0" algn="ctr"/>
            <a:r>
              <a:rPr lang="en-US" dirty="0">
                <a:solidFill>
                  <a:srgbClr val="FF0000"/>
                </a:solidFill>
                <a:latin typeface="Calibri"/>
                <a:ea typeface="Roboto"/>
              </a:rPr>
              <a:t>* </a:t>
            </a:r>
            <a:r>
              <a:rPr lang="en-US" sz="2400" b="1" dirty="0">
                <a:solidFill>
                  <a:srgbClr val="FF0000"/>
                </a:solidFill>
                <a:latin typeface="Calibri"/>
                <a:ea typeface="Roboto"/>
              </a:rPr>
              <a:t>Note </a:t>
            </a:r>
            <a:r>
              <a:rPr lang="en-US" sz="2400" b="1" dirty="0">
                <a:solidFill>
                  <a:srgbClr val="000000"/>
                </a:solidFill>
                <a:latin typeface="Times New Roman" panose="02020603050405020304" pitchFamily="18" charset="0"/>
                <a:ea typeface="Roboto"/>
              </a:rPr>
              <a:t>T</a:t>
            </a:r>
            <a:r>
              <a:rPr lang="en-US" sz="2400" b="1" dirty="0">
                <a:solidFill>
                  <a:srgbClr val="000000"/>
                </a:solidFill>
                <a:latin typeface="Times New Roman" panose="02020603050405020304" pitchFamily="18" charset="0"/>
              </a:rPr>
              <a:t>he Healthy Homes and Lead Poisoning Surveillance System (HHLPSS) generates notifications of elevated blood lead test (new case-or follow-up testing for an existing case).</a:t>
            </a:r>
            <a:endParaRPr lang="en-US" sz="2400" b="1" dirty="0">
              <a:solidFill>
                <a:srgbClr val="000000"/>
              </a:solidFill>
              <a:latin typeface="Calibri"/>
              <a:ea typeface="Roboto"/>
            </a:endParaRPr>
          </a:p>
        </p:txBody>
      </p:sp>
      <p:sp>
        <p:nvSpPr>
          <p:cNvPr id="5" name="Slide Number Placeholder 4">
            <a:extLst>
              <a:ext uri="{FF2B5EF4-FFF2-40B4-BE49-F238E27FC236}">
                <a16:creationId xmlns:a16="http://schemas.microsoft.com/office/drawing/2014/main" id="{5D3399A2-8568-3213-DACB-F1D3AE0808E5}"/>
              </a:ext>
            </a:extLst>
          </p:cNvPr>
          <p:cNvSpPr>
            <a:spLocks noGrp="1"/>
          </p:cNvSpPr>
          <p:nvPr>
            <p:ph type="sldNum" sz="quarter" idx="8"/>
          </p:nvPr>
        </p:nvSpPr>
        <p:spPr/>
        <p:txBody>
          <a:bodyPr/>
          <a:lstStyle/>
          <a:p>
            <a:pPr lvl="0"/>
            <a:fld id="{7EAEBF5D-A7BD-46A0-9A24-6D18C625608B}"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FADF-A54B-2502-A4A1-67EF5BA3DEBD}"/>
              </a:ext>
            </a:extLst>
          </p:cNvPr>
          <p:cNvSpPr txBox="1">
            <a:spLocks noGrp="1"/>
          </p:cNvSpPr>
          <p:nvPr>
            <p:ph type="title"/>
          </p:nvPr>
        </p:nvSpPr>
        <p:spPr>
          <a:xfrm>
            <a:off x="878586" y="220467"/>
            <a:ext cx="16530828" cy="947394"/>
          </a:xfrm>
          <a:prstGeom prst="rect">
            <a:avLst/>
          </a:prstGeom>
          <a:noFill/>
          <a:ln>
            <a:noFill/>
          </a:ln>
        </p:spPr>
        <p:txBody>
          <a:bodyPr vert="horz" wrap="square" lIns="137160" tIns="68580" rIns="137160" bIns="68580" anchor="ctr" anchorCtr="0" compatLnSpc="1">
            <a:noAutofit/>
          </a:bodyPr>
          <a:lstStyle/>
          <a:p>
            <a:pPr lvl="0"/>
            <a:r>
              <a:rPr lang="en-US" sz="5400" dirty="0"/>
              <a:t>CDPH Nursing Case Management Roles &amp; Responsibilities</a:t>
            </a:r>
          </a:p>
        </p:txBody>
      </p:sp>
      <p:sp>
        <p:nvSpPr>
          <p:cNvPr id="3" name="Content Placeholder 2">
            <a:extLst>
              <a:ext uri="{FF2B5EF4-FFF2-40B4-BE49-F238E27FC236}">
                <a16:creationId xmlns:a16="http://schemas.microsoft.com/office/drawing/2014/main" id="{4B7B6B23-A7B1-38AB-4C9A-A633E2EFC864}"/>
              </a:ext>
            </a:extLst>
          </p:cNvPr>
          <p:cNvSpPr txBox="1">
            <a:spLocks noGrp="1"/>
          </p:cNvSpPr>
          <p:nvPr>
            <p:ph type="body" idx="4294967295"/>
          </p:nvPr>
        </p:nvSpPr>
        <p:spPr>
          <a:xfrm>
            <a:off x="1155686" y="1790700"/>
            <a:ext cx="7585979" cy="7802136"/>
          </a:xfrm>
          <a:solidFill>
            <a:srgbClr val="FFFFFF"/>
          </a:solidFill>
          <a:ln w="25402">
            <a:solidFill>
              <a:srgbClr val="C0504D"/>
            </a:solidFill>
            <a:prstDash val="solid"/>
          </a:ln>
        </p:spPr>
        <p:txBody>
          <a:bodyPr/>
          <a:lstStyle/>
          <a:p>
            <a:pPr marL="685800"/>
            <a:r>
              <a:rPr lang="en-US" sz="2100" b="1" dirty="0">
                <a:solidFill>
                  <a:srgbClr val="000000"/>
                </a:solidFill>
                <a:highlight>
                  <a:srgbClr val="FFFF00"/>
                </a:highlight>
                <a:latin typeface="Times New Roman" panose="02020603050405020304" pitchFamily="18" charset="0"/>
              </a:rPr>
              <a:t>Nursing Case Management Activities/Interventions include</a:t>
            </a:r>
            <a:r>
              <a:rPr lang="en-US" sz="2100" b="1" dirty="0">
                <a:solidFill>
                  <a:srgbClr val="000000"/>
                </a:solidFill>
                <a:latin typeface="Times New Roman" panose="02020603050405020304" pitchFamily="18" charset="0"/>
              </a:rPr>
              <a:t>:</a:t>
            </a:r>
          </a:p>
          <a:p>
            <a:pPr marL="685800"/>
            <a:endParaRPr lang="en-US" sz="2100" dirty="0">
              <a:solidFill>
                <a:srgbClr val="000000"/>
              </a:solidFill>
              <a:latin typeface="Times New Roman" panose="02020603050405020304" pitchFamily="18" charset="0"/>
            </a:endParaRPr>
          </a:p>
          <a:p>
            <a:pPr marL="1200150" indent="-514350">
              <a:buFont typeface="+mj-lt"/>
              <a:buAutoNum type="arabicPeriod"/>
            </a:pPr>
            <a:r>
              <a:rPr lang="en-US" sz="2100" b="1" dirty="0">
                <a:solidFill>
                  <a:srgbClr val="000000"/>
                </a:solidFill>
                <a:highlight>
                  <a:srgbClr val="FFFF00"/>
                </a:highlight>
                <a:latin typeface="Times New Roman" panose="02020603050405020304" pitchFamily="18" charset="0"/>
              </a:rPr>
              <a:t>Tracking the case </a:t>
            </a:r>
            <a:r>
              <a:rPr lang="en-US" sz="2100" dirty="0">
                <a:solidFill>
                  <a:srgbClr val="000000"/>
                </a:solidFill>
                <a:latin typeface="Times New Roman" panose="02020603050405020304" pitchFamily="18" charset="0"/>
              </a:rPr>
              <a:t>through  the Healthy Homes and Lead Poisoning Surveillance System (HHLPSS). Follow-up blood lead test for existing cases are reported in HHLPSS.</a:t>
            </a:r>
          </a:p>
          <a:p>
            <a:pPr marL="1200150" indent="-514350">
              <a:buFont typeface="+mj-lt"/>
              <a:buAutoNum type="arabicPeriod"/>
            </a:pPr>
            <a:r>
              <a:rPr lang="en-US" sz="2100" b="1" dirty="0">
                <a:solidFill>
                  <a:srgbClr val="000000"/>
                </a:solidFill>
                <a:highlight>
                  <a:srgbClr val="FFFF00"/>
                </a:highlight>
                <a:latin typeface="Times New Roman" panose="02020603050405020304" pitchFamily="18" charset="0"/>
              </a:rPr>
              <a:t>Counseling, educating</a:t>
            </a:r>
            <a:r>
              <a:rPr lang="en-US" sz="2100" dirty="0">
                <a:solidFill>
                  <a:srgbClr val="000000"/>
                </a:solidFill>
                <a:highlight>
                  <a:srgbClr val="FFFF00"/>
                </a:highlight>
                <a:latin typeface="Times New Roman" panose="02020603050405020304" pitchFamily="18" charset="0"/>
              </a:rPr>
              <a:t>, </a:t>
            </a:r>
            <a:r>
              <a:rPr lang="en-US" sz="2100" b="1" dirty="0">
                <a:solidFill>
                  <a:srgbClr val="000000"/>
                </a:solidFill>
                <a:highlight>
                  <a:srgbClr val="FFFF00"/>
                </a:highlight>
                <a:latin typeface="Times New Roman" panose="02020603050405020304" pitchFamily="18" charset="0"/>
              </a:rPr>
              <a:t>and informing </a:t>
            </a:r>
            <a:r>
              <a:rPr lang="en-US" sz="2100" dirty="0">
                <a:solidFill>
                  <a:srgbClr val="000000"/>
                </a:solidFill>
                <a:latin typeface="Times New Roman" panose="02020603050405020304" pitchFamily="18" charset="0"/>
              </a:rPr>
              <a:t>the pregnant person, parent, or guardian  about lead exposure sources &amp; prevention, nutrition, meaning of the BLL, &amp; steps to lower BLL’s such as housekeeping tips and hand hygiene, and the importance of follow-up testing. Appropriate educational information &amp; brochures about lead are mailed or given to parent/guardian or pregnant person during home visit.</a:t>
            </a:r>
          </a:p>
          <a:p>
            <a:pPr marL="1200150" indent="-514350">
              <a:buFont typeface="+mj-lt"/>
              <a:buAutoNum type="arabicPeriod"/>
            </a:pPr>
            <a:r>
              <a:rPr lang="en-US" sz="2100" b="1" dirty="0">
                <a:solidFill>
                  <a:srgbClr val="000000"/>
                </a:solidFill>
                <a:latin typeface="Times New Roman" panose="02020603050405020304" pitchFamily="18" charset="0"/>
              </a:rPr>
              <a:t> </a:t>
            </a:r>
            <a:r>
              <a:rPr lang="en-US" sz="2100" b="1" dirty="0">
                <a:solidFill>
                  <a:srgbClr val="000000"/>
                </a:solidFill>
                <a:highlight>
                  <a:srgbClr val="FFFF00"/>
                </a:highlight>
                <a:latin typeface="Times New Roman" panose="02020603050405020304" pitchFamily="18" charset="0"/>
              </a:rPr>
              <a:t>Home visits </a:t>
            </a:r>
            <a:r>
              <a:rPr lang="en-US" sz="2100" dirty="0">
                <a:solidFill>
                  <a:srgbClr val="000000"/>
                </a:solidFill>
                <a:latin typeface="Times New Roman" panose="02020603050405020304" pitchFamily="18" charset="0"/>
              </a:rPr>
              <a:t>are required for complete assessment of child, pregnant person, &amp; the environment. Developmental screening (Ages &amp; Stages) is provided for children up to age 6.  Home visits are conducted in the preferred language of the family.</a:t>
            </a:r>
          </a:p>
          <a:p>
            <a:pPr marL="1200150" indent="-514350">
              <a:buFont typeface="+mj-lt"/>
              <a:buAutoNum type="arabicPeriod"/>
            </a:pPr>
            <a:r>
              <a:rPr lang="en-US" sz="2100" dirty="0">
                <a:solidFill>
                  <a:srgbClr val="000000"/>
                </a:solidFill>
                <a:latin typeface="Times New Roman" panose="02020603050405020304" pitchFamily="18" charset="0"/>
              </a:rPr>
              <a:t>The pregnant person, parent or guardian of the case may be </a:t>
            </a:r>
            <a:r>
              <a:rPr lang="en-US" sz="2100" b="1" dirty="0">
                <a:solidFill>
                  <a:srgbClr val="000000"/>
                </a:solidFill>
                <a:highlight>
                  <a:srgbClr val="FFFF00"/>
                </a:highlight>
                <a:latin typeface="Times New Roman" panose="02020603050405020304" pitchFamily="18" charset="0"/>
              </a:rPr>
              <a:t>referred</a:t>
            </a:r>
            <a:r>
              <a:rPr lang="en-US" sz="2100" b="1" dirty="0">
                <a:solidFill>
                  <a:srgbClr val="000000"/>
                </a:solidFill>
                <a:latin typeface="Times New Roman" panose="02020603050405020304" pitchFamily="18" charset="0"/>
              </a:rPr>
              <a:t> f</a:t>
            </a:r>
            <a:r>
              <a:rPr lang="en-US" sz="2100" dirty="0">
                <a:solidFill>
                  <a:srgbClr val="000000"/>
                </a:solidFill>
                <a:latin typeface="Times New Roman" panose="02020603050405020304" pitchFamily="18" charset="0"/>
              </a:rPr>
              <a:t>or medical treatment, early intervention services, or early childhood special education, when appropriate. Referrals may also be made for other services needed by the family i.e. housing , WIC, etc.</a:t>
            </a:r>
          </a:p>
          <a:p>
            <a:endParaRPr lang="en-US" sz="2400" b="1" dirty="0">
              <a:solidFill>
                <a:srgbClr val="000000"/>
              </a:solidFill>
              <a:latin typeface="Calibri"/>
              <a:ea typeface="Roboto"/>
            </a:endParaRPr>
          </a:p>
        </p:txBody>
      </p:sp>
      <p:sp>
        <p:nvSpPr>
          <p:cNvPr id="4" name="Content Placeholder 3">
            <a:extLst>
              <a:ext uri="{FF2B5EF4-FFF2-40B4-BE49-F238E27FC236}">
                <a16:creationId xmlns:a16="http://schemas.microsoft.com/office/drawing/2014/main" id="{88CB0FD3-E4C3-C4B3-EC00-01C83B42C37E}"/>
              </a:ext>
            </a:extLst>
          </p:cNvPr>
          <p:cNvSpPr txBox="1">
            <a:spLocks noGrp="1"/>
          </p:cNvSpPr>
          <p:nvPr>
            <p:ph type="body" idx="4294967295"/>
          </p:nvPr>
        </p:nvSpPr>
        <p:spPr>
          <a:xfrm>
            <a:off x="9546336" y="1790700"/>
            <a:ext cx="7585977" cy="7802136"/>
          </a:xfrm>
          <a:solidFill>
            <a:srgbClr val="FFFFFF"/>
          </a:solidFill>
          <a:ln w="25402">
            <a:solidFill>
              <a:srgbClr val="C0504D"/>
            </a:solidFill>
            <a:prstDash val="solid"/>
          </a:ln>
        </p:spPr>
        <p:txBody>
          <a:bodyPr/>
          <a:lstStyle/>
          <a:p>
            <a:pPr marL="685800"/>
            <a:r>
              <a:rPr lang="en-US" sz="2100" b="1" dirty="0">
                <a:solidFill>
                  <a:srgbClr val="000000"/>
                </a:solidFill>
                <a:latin typeface="Times New Roman" panose="02020603050405020304" pitchFamily="18" charset="0"/>
              </a:rPr>
              <a:t>Nursing Case Management Activities/Interventions (Cont.</a:t>
            </a:r>
            <a:r>
              <a:rPr lang="en-US" sz="2100" dirty="0">
                <a:solidFill>
                  <a:srgbClr val="000000"/>
                </a:solidFill>
                <a:latin typeface="Times New Roman" panose="02020603050405020304" pitchFamily="18" charset="0"/>
              </a:rPr>
              <a:t>) </a:t>
            </a:r>
          </a:p>
          <a:p>
            <a:pPr marL="685800"/>
            <a:r>
              <a:rPr lang="en-US" sz="2100" dirty="0">
                <a:solidFill>
                  <a:srgbClr val="FF0000"/>
                </a:solidFill>
                <a:latin typeface="Times New Roman" panose="02020603050405020304" pitchFamily="18" charset="0"/>
              </a:rPr>
              <a:t>5</a:t>
            </a:r>
            <a:r>
              <a:rPr lang="en-US" sz="2100" dirty="0">
                <a:solidFill>
                  <a:srgbClr val="000000"/>
                </a:solidFill>
                <a:latin typeface="Times New Roman" panose="02020603050405020304" pitchFamily="18" charset="0"/>
              </a:rPr>
              <a:t>. </a:t>
            </a:r>
            <a:r>
              <a:rPr lang="en-US" sz="2100" b="1" dirty="0">
                <a:solidFill>
                  <a:srgbClr val="000000"/>
                </a:solidFill>
                <a:highlight>
                  <a:srgbClr val="FFFF00"/>
                </a:highlight>
                <a:latin typeface="Times New Roman" panose="02020603050405020304" pitchFamily="18" charset="0"/>
              </a:rPr>
              <a:t>Communication/Collaboration </a:t>
            </a:r>
            <a:r>
              <a:rPr lang="en-US" sz="2400" dirty="0">
                <a:solidFill>
                  <a:srgbClr val="000000"/>
                </a:solidFill>
                <a:latin typeface="Times New Roman" panose="02020603050405020304" pitchFamily="18" charset="0"/>
              </a:rPr>
              <a:t>with:</a:t>
            </a:r>
          </a:p>
          <a:p>
            <a:pPr marL="1200150" indent="-514350">
              <a:buFont typeface="+mj-lt"/>
              <a:buAutoNum type="alphaLcPeriod"/>
            </a:pPr>
            <a:r>
              <a:rPr lang="en-US" sz="2100" dirty="0">
                <a:solidFill>
                  <a:srgbClr val="000000"/>
                </a:solidFill>
                <a:highlight>
                  <a:srgbClr val="FFFF00"/>
                </a:highlight>
                <a:latin typeface="Times New Roman" panose="02020603050405020304" pitchFamily="18" charset="0"/>
              </a:rPr>
              <a:t> </a:t>
            </a:r>
            <a:r>
              <a:rPr lang="en-US" sz="2100" b="1" dirty="0">
                <a:solidFill>
                  <a:srgbClr val="000000"/>
                </a:solidFill>
                <a:highlight>
                  <a:srgbClr val="FFFF00"/>
                </a:highlight>
                <a:latin typeface="Times New Roman" panose="02020603050405020304" pitchFamily="18" charset="0"/>
              </a:rPr>
              <a:t>lead inspectors </a:t>
            </a:r>
            <a:r>
              <a:rPr lang="en-US" sz="2100" dirty="0">
                <a:solidFill>
                  <a:srgbClr val="000000"/>
                </a:solidFill>
                <a:latin typeface="Times New Roman" panose="02020603050405020304" pitchFamily="18" charset="0"/>
              </a:rPr>
              <a:t>to identify &amp; locate lead sources and hazards to stop further lead exposure.</a:t>
            </a:r>
            <a:r>
              <a:rPr lang="en-US" sz="2400" dirty="0">
                <a:solidFill>
                  <a:srgbClr val="000000"/>
                </a:solidFill>
                <a:latin typeface="Times New Roman" panose="02020603050405020304" pitchFamily="18" charset="0"/>
              </a:rPr>
              <a:t> </a:t>
            </a:r>
          </a:p>
          <a:p>
            <a:pPr marL="1200150" indent="-514350">
              <a:buFont typeface="+mj-lt"/>
              <a:buAutoNum type="alphaLcPeriod"/>
            </a:pPr>
            <a:r>
              <a:rPr lang="en-US" sz="2100" b="1" dirty="0">
                <a:solidFill>
                  <a:srgbClr val="000000"/>
                </a:solidFill>
                <a:highlight>
                  <a:srgbClr val="FFFF00"/>
                </a:highlight>
                <a:latin typeface="Times New Roman" panose="02020603050405020304" pitchFamily="18" charset="0"/>
              </a:rPr>
              <a:t>health care providers </a:t>
            </a:r>
            <a:r>
              <a:rPr lang="en-US" sz="2100" dirty="0">
                <a:solidFill>
                  <a:srgbClr val="000000"/>
                </a:solidFill>
                <a:latin typeface="Times New Roman" panose="02020603050405020304" pitchFamily="18" charset="0"/>
              </a:rPr>
              <a:t>to promote optimal health outcomes for the child or pregnant person with an EBLL. Health care providers may request summary of case management activities or results of a home environmental inspection from the</a:t>
            </a:r>
            <a:r>
              <a:rPr lang="en-US" sz="2400" dirty="0">
                <a:solidFill>
                  <a:srgbClr val="000000"/>
                </a:solidFill>
                <a:latin typeface="Times New Roman" panose="02020603050405020304" pitchFamily="18" charset="0"/>
              </a:rPr>
              <a:t> </a:t>
            </a:r>
            <a:r>
              <a:rPr lang="en-US" sz="2100" dirty="0">
                <a:solidFill>
                  <a:srgbClr val="000000"/>
                </a:solidFill>
                <a:latin typeface="Times New Roman" panose="02020603050405020304" pitchFamily="18" charset="0"/>
              </a:rPr>
              <a:t>Lead Program. Case Managers generally contact providers (by letter, telephone, or fax) to notify them of the inability to locate a child, need to validate a client’s address or telephone number, child needing re-testing, child needing venous confirmatory testing, request for  results of child’s hemoglobin/ hematocrit or ferritin levels, to inform provider of abnormal developmental screen, to verify medication dosages (for those on Chelation Therapy) and to notify the Provider when it is necessary to report a family to DCFS for medical neglect</a:t>
            </a:r>
            <a:r>
              <a:rPr lang="en-US" sz="2400" dirty="0">
                <a:solidFill>
                  <a:srgbClr val="000000"/>
                </a:solidFill>
                <a:latin typeface="Times New Roman" panose="02020603050405020304" pitchFamily="18" charset="0"/>
              </a:rPr>
              <a:t>.   </a:t>
            </a:r>
          </a:p>
          <a:p>
            <a:pPr marL="685800"/>
            <a:r>
              <a:rPr lang="en-US" sz="2100" dirty="0">
                <a:solidFill>
                  <a:srgbClr val="FF0000"/>
                </a:solidFill>
                <a:latin typeface="Times New Roman" panose="02020603050405020304" pitchFamily="18" charset="0"/>
              </a:rPr>
              <a:t>6</a:t>
            </a:r>
            <a:r>
              <a:rPr lang="en-US" sz="2400" dirty="0">
                <a:solidFill>
                  <a:srgbClr val="000000"/>
                </a:solidFill>
                <a:latin typeface="Times New Roman" panose="02020603050405020304" pitchFamily="18" charset="0"/>
              </a:rPr>
              <a:t>.  </a:t>
            </a:r>
            <a:r>
              <a:rPr lang="en-US" sz="2100" b="1" dirty="0">
                <a:solidFill>
                  <a:srgbClr val="000000"/>
                </a:solidFill>
                <a:highlight>
                  <a:srgbClr val="FFFF00"/>
                </a:highlight>
                <a:latin typeface="Times New Roman" panose="02020603050405020304" pitchFamily="18" charset="0"/>
              </a:rPr>
              <a:t>Community Outreach: </a:t>
            </a:r>
            <a:r>
              <a:rPr lang="en-US" sz="2100" dirty="0">
                <a:solidFill>
                  <a:srgbClr val="000000"/>
                </a:solidFill>
                <a:latin typeface="Times New Roman" panose="02020603050405020304" pitchFamily="18" charset="0"/>
              </a:rPr>
              <a:t>Provided  through social   media campaigns, CDPH Web &amp; HAN site information, health fairs, presentations, and  special events (Early Childhood Centers)) to provide Lead Care II lead testing.   </a:t>
            </a:r>
          </a:p>
          <a:p>
            <a:pPr marL="685800"/>
            <a:endParaRPr lang="en-US" sz="2400" dirty="0">
              <a:solidFill>
                <a:srgbClr val="000000"/>
              </a:solidFill>
              <a:latin typeface="Times New Roman" panose="02020603050405020304" pitchFamily="18" charset="0"/>
            </a:endParaRPr>
          </a:p>
          <a:p>
            <a:pPr marL="685800"/>
            <a:endParaRPr lang="en-US" sz="2400" dirty="0">
              <a:solidFill>
                <a:srgbClr val="000000"/>
              </a:solidFill>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 </a:t>
            </a:r>
          </a:p>
          <a:p>
            <a:endParaRPr lang="en-US" dirty="0">
              <a:solidFill>
                <a:srgbClr val="000000"/>
              </a:solidFill>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FADF-A54B-2502-A4A1-67EF5BA3DEBD}"/>
              </a:ext>
            </a:extLst>
          </p:cNvPr>
          <p:cNvSpPr txBox="1">
            <a:spLocks noGrp="1"/>
          </p:cNvSpPr>
          <p:nvPr>
            <p:ph type="title"/>
          </p:nvPr>
        </p:nvSpPr>
        <p:spPr>
          <a:xfrm>
            <a:off x="2614719" y="-196698"/>
            <a:ext cx="15087600" cy="947394"/>
          </a:xfrm>
          <a:prstGeom prst="rect">
            <a:avLst/>
          </a:prstGeom>
          <a:noFill/>
          <a:ln>
            <a:noFill/>
          </a:ln>
        </p:spPr>
        <p:txBody>
          <a:bodyPr vert="horz" wrap="square" lIns="137160" tIns="68580" rIns="137160" bIns="68580" anchor="ctr" anchorCtr="0" compatLnSpc="1">
            <a:noAutofit/>
          </a:bodyPr>
          <a:lstStyle/>
          <a:p>
            <a:pPr lvl="0"/>
            <a:r>
              <a:rPr lang="en-US" sz="3000" b="1" dirty="0">
                <a:solidFill>
                  <a:srgbClr val="000000"/>
                </a:solidFill>
                <a:latin typeface="Calibri"/>
                <a:ea typeface="Roboto"/>
              </a:rPr>
              <a:t>Timeframe for Case Management/Environmental Investigation/ Follow-Up</a:t>
            </a:r>
            <a:endParaRPr lang="en-US" sz="3000" dirty="0"/>
          </a:p>
        </p:txBody>
      </p:sp>
      <p:sp>
        <p:nvSpPr>
          <p:cNvPr id="3" name="Content Placeholder 2">
            <a:extLst>
              <a:ext uri="{FF2B5EF4-FFF2-40B4-BE49-F238E27FC236}">
                <a16:creationId xmlns:a16="http://schemas.microsoft.com/office/drawing/2014/main" id="{4B7B6B23-A7B1-38AB-4C9A-A633E2EFC864}"/>
              </a:ext>
            </a:extLst>
          </p:cNvPr>
          <p:cNvSpPr txBox="1">
            <a:spLocks noGrp="1"/>
          </p:cNvSpPr>
          <p:nvPr>
            <p:ph type="body" idx="4294967295"/>
          </p:nvPr>
        </p:nvSpPr>
        <p:spPr>
          <a:xfrm>
            <a:off x="1162597" y="653607"/>
            <a:ext cx="7585979" cy="692497"/>
          </a:xfrm>
          <a:solidFill>
            <a:srgbClr val="FFFFFF"/>
          </a:solidFill>
          <a:ln w="25402">
            <a:solidFill>
              <a:srgbClr val="C0504D"/>
            </a:solidFill>
            <a:prstDash val="solid"/>
          </a:ln>
        </p:spPr>
        <p:txBody>
          <a:bodyPr/>
          <a:lstStyle/>
          <a:p>
            <a:pPr algn="ctr"/>
            <a:r>
              <a:rPr lang="en-US" sz="2400" b="1" dirty="0">
                <a:solidFill>
                  <a:srgbClr val="000000"/>
                </a:solidFill>
                <a:latin typeface="Calibri"/>
                <a:ea typeface="Roboto"/>
              </a:rPr>
              <a:t>   </a:t>
            </a:r>
            <a:r>
              <a:rPr lang="en-US" sz="2100" b="1" dirty="0">
                <a:solidFill>
                  <a:srgbClr val="000000"/>
                </a:solidFill>
                <a:latin typeface="Calibri"/>
                <a:ea typeface="Roboto"/>
              </a:rPr>
              <a:t>IDPH (2020) Timeframe for Case Management /Environmental Investigation/ Follow-Up After Venous Testing</a:t>
            </a:r>
          </a:p>
        </p:txBody>
      </p:sp>
      <p:sp>
        <p:nvSpPr>
          <p:cNvPr id="4" name="Content Placeholder 3">
            <a:extLst>
              <a:ext uri="{FF2B5EF4-FFF2-40B4-BE49-F238E27FC236}">
                <a16:creationId xmlns:a16="http://schemas.microsoft.com/office/drawing/2014/main" id="{88CB0FD3-E4C3-C4B3-EC00-01C83B42C37E}"/>
              </a:ext>
            </a:extLst>
          </p:cNvPr>
          <p:cNvSpPr txBox="1">
            <a:spLocks noGrp="1"/>
          </p:cNvSpPr>
          <p:nvPr>
            <p:ph type="body" idx="4294967295"/>
          </p:nvPr>
        </p:nvSpPr>
        <p:spPr>
          <a:xfrm>
            <a:off x="9539425" y="999856"/>
            <a:ext cx="7585980" cy="8817799"/>
          </a:xfrm>
          <a:solidFill>
            <a:srgbClr val="FFFFFF"/>
          </a:solidFill>
          <a:ln w="25402">
            <a:solidFill>
              <a:srgbClr val="C0504D"/>
            </a:solidFill>
            <a:prstDash val="solid"/>
          </a:ln>
        </p:spPr>
        <p:txBody>
          <a:bodyPr lIns="182880"/>
          <a:lstStyle/>
          <a:p>
            <a:pPr algn="ctr"/>
            <a:r>
              <a:rPr lang="en-US" dirty="0">
                <a:solidFill>
                  <a:srgbClr val="000000"/>
                </a:solidFill>
                <a:latin typeface="Calibri"/>
              </a:rPr>
              <a:t>IDPH 2018  Guidelines for Confirmatory Venous testing of a Capillary Lead test</a:t>
            </a:r>
          </a:p>
          <a:p>
            <a:r>
              <a:rPr lang="en-US" sz="2100" b="1" i="1" dirty="0">
                <a:solidFill>
                  <a:srgbClr val="000000"/>
                </a:solidFill>
                <a:latin typeface="Calibri"/>
              </a:rPr>
              <a:t>Children with elevated capillary test must have follow-up confirmatory venous testing consistent with the schedule below.  The case manager must inform the family by phone or mail of the EBLL result, counsel the parent or guardian on the need for confirmatory and/or subsequent blood lead tests and provide educational material. Before closing out as an elevated Capillary case the physician must be notified of the need for confirmatory testing.</a:t>
            </a: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endParaRPr lang="en-US" sz="2100" b="1" i="1" dirty="0">
              <a:solidFill>
                <a:srgbClr val="000000"/>
              </a:solidFill>
              <a:latin typeface="Calibri"/>
            </a:endParaRPr>
          </a:p>
          <a:p>
            <a:r>
              <a:rPr lang="en-US" sz="2100" b="1" i="1" dirty="0">
                <a:solidFill>
                  <a:srgbClr val="000000"/>
                </a:solidFill>
                <a:latin typeface="Calibri"/>
              </a:rPr>
              <a:t>IDPH Memorandum to Lead Delegate Agencies (8/20/2018).</a:t>
            </a:r>
          </a:p>
        </p:txBody>
      </p:sp>
      <p:graphicFrame>
        <p:nvGraphicFramePr>
          <p:cNvPr id="7" name="Table 7">
            <a:extLst>
              <a:ext uri="{FF2B5EF4-FFF2-40B4-BE49-F238E27FC236}">
                <a16:creationId xmlns:a16="http://schemas.microsoft.com/office/drawing/2014/main" id="{DE7DF18F-A916-2EAC-0278-4D2A1264D89F}"/>
              </a:ext>
            </a:extLst>
          </p:cNvPr>
          <p:cNvGraphicFramePr>
            <a:graphicFrameLocks noGrp="1"/>
          </p:cNvGraphicFramePr>
          <p:nvPr>
            <p:extLst>
              <p:ext uri="{D42A27DB-BD31-4B8C-83A1-F6EECF244321}">
                <p14:modId xmlns:p14="http://schemas.microsoft.com/office/powerpoint/2010/main" val="3470562358"/>
              </p:ext>
            </p:extLst>
          </p:nvPr>
        </p:nvGraphicFramePr>
        <p:xfrm>
          <a:off x="1155687" y="1449979"/>
          <a:ext cx="7585980" cy="8793480"/>
        </p:xfrm>
        <a:graphic>
          <a:graphicData uri="http://schemas.openxmlformats.org/drawingml/2006/table">
            <a:tbl>
              <a:tblPr firstRow="1" bandRow="1">
                <a:tableStyleId>{93296810-A885-4BE3-A3E7-6D5BEEA58F35}</a:tableStyleId>
              </a:tblPr>
              <a:tblGrid>
                <a:gridCol w="947191">
                  <a:extLst>
                    <a:ext uri="{9D8B030D-6E8A-4147-A177-3AD203B41FA5}">
                      <a16:colId xmlns:a16="http://schemas.microsoft.com/office/drawing/2014/main" val="1830359992"/>
                    </a:ext>
                  </a:extLst>
                </a:gridCol>
                <a:gridCol w="3803332">
                  <a:extLst>
                    <a:ext uri="{9D8B030D-6E8A-4147-A177-3AD203B41FA5}">
                      <a16:colId xmlns:a16="http://schemas.microsoft.com/office/drawing/2014/main" val="1705506477"/>
                    </a:ext>
                  </a:extLst>
                </a:gridCol>
                <a:gridCol w="1093898">
                  <a:extLst>
                    <a:ext uri="{9D8B030D-6E8A-4147-A177-3AD203B41FA5}">
                      <a16:colId xmlns:a16="http://schemas.microsoft.com/office/drawing/2014/main" val="2120390551"/>
                    </a:ext>
                  </a:extLst>
                </a:gridCol>
                <a:gridCol w="1741559">
                  <a:extLst>
                    <a:ext uri="{9D8B030D-6E8A-4147-A177-3AD203B41FA5}">
                      <a16:colId xmlns:a16="http://schemas.microsoft.com/office/drawing/2014/main" val="853479145"/>
                    </a:ext>
                  </a:extLst>
                </a:gridCol>
              </a:tblGrid>
              <a:tr h="1033500">
                <a:tc>
                  <a:txBody>
                    <a:bodyPr/>
                    <a:lstStyle/>
                    <a:p>
                      <a:r>
                        <a:rPr lang="en-US" sz="1200" dirty="0"/>
                        <a:t>Blood Lead Level</a:t>
                      </a:r>
                    </a:p>
                  </a:txBody>
                  <a:tcPr marL="137160" marR="137160" marT="68580" marB="68580"/>
                </a:tc>
                <a:tc>
                  <a:txBody>
                    <a:bodyPr/>
                    <a:lstStyle/>
                    <a:p>
                      <a:r>
                        <a:rPr lang="en-US" sz="1200" dirty="0"/>
                        <a:t>Actions for Children</a:t>
                      </a:r>
                    </a:p>
                  </a:txBody>
                  <a:tcPr marL="137160" marR="137160" marT="68580" marB="68580"/>
                </a:tc>
                <a:tc>
                  <a:txBody>
                    <a:bodyPr/>
                    <a:lstStyle/>
                    <a:p>
                      <a:r>
                        <a:rPr lang="en-US" sz="1200" dirty="0"/>
                        <a:t>Time Frame for initial case management/inspection</a:t>
                      </a:r>
                    </a:p>
                  </a:txBody>
                  <a:tcPr marL="137160" marR="137160" marT="68580" marB="68580"/>
                </a:tc>
                <a:tc>
                  <a:txBody>
                    <a:bodyPr/>
                    <a:lstStyle/>
                    <a:p>
                      <a:r>
                        <a:rPr lang="en-US" sz="1200" dirty="0"/>
                        <a:t>Time Frame for follow-up Venous BL</a:t>
                      </a:r>
                    </a:p>
                  </a:txBody>
                  <a:tcPr marL="137160" marR="137160" marT="68580" marB="68580"/>
                </a:tc>
                <a:extLst>
                  <a:ext uri="{0D108BD9-81ED-4DB2-BD59-A6C34878D82A}">
                    <a16:rowId xmlns:a16="http://schemas.microsoft.com/office/drawing/2014/main" val="1990837425"/>
                  </a:ext>
                </a:extLst>
              </a:tr>
              <a:tr h="853761">
                <a:tc>
                  <a:txBody>
                    <a:bodyPr/>
                    <a:lstStyle/>
                    <a:p>
                      <a:r>
                        <a:rPr lang="en-US" sz="1200" dirty="0"/>
                        <a:t>0-4 µg/dL</a:t>
                      </a:r>
                    </a:p>
                  </a:txBody>
                  <a:tcPr marL="137160" marR="137160" marT="68580" marB="68580"/>
                </a:tc>
                <a:tc>
                  <a:txBody>
                    <a:bodyPr/>
                    <a:lstStyle/>
                    <a:p>
                      <a:pPr marL="171450" indent="-171450">
                        <a:buFont typeface="Arial" panose="020B0604020202020204" pitchFamily="34" charset="0"/>
                        <a:buChar char="•"/>
                      </a:pPr>
                      <a:r>
                        <a:rPr lang="en-US" sz="1200" dirty="0"/>
                        <a:t>Inform parent of blood lead result if collected at local HD</a:t>
                      </a:r>
                    </a:p>
                    <a:p>
                      <a:pPr marL="171450" indent="-171450">
                        <a:buFont typeface="Arial" panose="020B0604020202020204" pitchFamily="34" charset="0"/>
                        <a:buChar char="•"/>
                      </a:pPr>
                      <a:r>
                        <a:rPr lang="en-US" sz="1200" dirty="0"/>
                        <a:t>Follow IDPH evaluation and testing recommendations if further testing is needed</a:t>
                      </a:r>
                    </a:p>
                  </a:txBody>
                  <a:tcPr marL="137160" marR="137160" marT="68580" marB="68580"/>
                </a:tc>
                <a:tc>
                  <a:txBody>
                    <a:bodyPr/>
                    <a:lstStyle/>
                    <a:p>
                      <a:r>
                        <a:rPr lang="en-US" sz="1200" dirty="0"/>
                        <a:t>N/A</a:t>
                      </a:r>
                    </a:p>
                  </a:txBody>
                  <a:tcPr marL="137160" marR="137160" marT="68580" marB="68580"/>
                </a:tc>
                <a:tc>
                  <a:txBody>
                    <a:bodyPr/>
                    <a:lstStyle/>
                    <a:p>
                      <a:r>
                        <a:rPr lang="en-US" sz="1200" dirty="0"/>
                        <a:t>Assessment for repeat BL testing at next well-child health visits</a:t>
                      </a:r>
                    </a:p>
                  </a:txBody>
                  <a:tcPr marL="137160" marR="137160" marT="68580" marB="68580"/>
                </a:tc>
                <a:extLst>
                  <a:ext uri="{0D108BD9-81ED-4DB2-BD59-A6C34878D82A}">
                    <a16:rowId xmlns:a16="http://schemas.microsoft.com/office/drawing/2014/main" val="1379775007"/>
                  </a:ext>
                </a:extLst>
              </a:tr>
              <a:tr h="2651153">
                <a:tc>
                  <a:txBody>
                    <a:bodyPr/>
                    <a:lstStyle/>
                    <a:p>
                      <a:r>
                        <a:rPr lang="en-US" sz="1400" dirty="0"/>
                        <a:t>5-14 µg/dL</a:t>
                      </a:r>
                    </a:p>
                  </a:txBody>
                  <a:tcPr marL="137160" marR="137160" marT="68580" marB="68580"/>
                </a:tc>
                <a:tc>
                  <a:txBody>
                    <a:bodyPr/>
                    <a:lstStyle/>
                    <a:p>
                      <a:pPr marL="228600" indent="-228600">
                        <a:buFont typeface="+mj-lt"/>
                        <a:buAutoNum type="arabicPeriod"/>
                      </a:pPr>
                      <a:r>
                        <a:rPr lang="en-US" sz="1400" dirty="0"/>
                        <a:t>Case management services are initiated</a:t>
                      </a:r>
                    </a:p>
                    <a:p>
                      <a:pPr marL="228600" indent="-228600">
                        <a:buFont typeface="+mj-lt"/>
                        <a:buAutoNum type="arabicPeriod"/>
                      </a:pPr>
                      <a:r>
                        <a:rPr lang="en-US" sz="1400" dirty="0"/>
                        <a:t>Notify Environmental Inspector of open case</a:t>
                      </a:r>
                    </a:p>
                    <a:p>
                      <a:pPr marL="228600" indent="-228600">
                        <a:buFont typeface="+mj-lt"/>
                        <a:buAutoNum type="arabicPeriod"/>
                      </a:pPr>
                      <a:r>
                        <a:rPr lang="en-US" sz="1400" dirty="0"/>
                        <a:t>Conduct a home visit</a:t>
                      </a:r>
                    </a:p>
                    <a:p>
                      <a:pPr marL="228600" indent="-228600">
                        <a:buFont typeface="+mj-lt"/>
                        <a:buAutoNum type="arabicPeriod"/>
                      </a:pPr>
                      <a:r>
                        <a:rPr lang="en-US" sz="1400" dirty="0"/>
                        <a:t>Provide education on lead exposure</a:t>
                      </a:r>
                    </a:p>
                    <a:p>
                      <a:pPr marL="228600" indent="-228600">
                        <a:buFont typeface="+mj-lt"/>
                        <a:buAutoNum type="arabicPeriod"/>
                      </a:pPr>
                      <a:r>
                        <a:rPr lang="en-US" sz="1400" dirty="0"/>
                        <a:t>Provide education on ways to prevent lead exposure</a:t>
                      </a:r>
                    </a:p>
                    <a:p>
                      <a:pPr marL="228600" indent="-228600">
                        <a:buFont typeface="+mj-lt"/>
                        <a:buAutoNum type="arabicPeriod"/>
                      </a:pPr>
                      <a:r>
                        <a:rPr lang="en-US" sz="1400" dirty="0"/>
                        <a:t>Developmental Assessment</a:t>
                      </a:r>
                    </a:p>
                    <a:p>
                      <a:pPr marL="228600" indent="-228600">
                        <a:buFont typeface="+mj-lt"/>
                        <a:buAutoNum type="arabicPeriod"/>
                      </a:pPr>
                      <a:r>
                        <a:rPr lang="en-US" sz="1400" dirty="0"/>
                        <a:t>Provide nutritional counseling</a:t>
                      </a:r>
                    </a:p>
                    <a:p>
                      <a:pPr marL="228600" indent="-228600">
                        <a:buFont typeface="+mj-lt"/>
                        <a:buAutoNum type="arabicPeriod"/>
                      </a:pPr>
                      <a:r>
                        <a:rPr lang="en-US" sz="1400" dirty="0"/>
                        <a:t>Make appropriate referrals if necessary</a:t>
                      </a:r>
                    </a:p>
                    <a:p>
                      <a:pPr marL="228600" indent="-228600">
                        <a:buFont typeface="+mj-lt"/>
                        <a:buAutoNum type="arabicPeriod"/>
                      </a:pPr>
                      <a:r>
                        <a:rPr lang="en-US" sz="1400" dirty="0"/>
                        <a:t>Notify physician of case</a:t>
                      </a:r>
                    </a:p>
                    <a:p>
                      <a:pPr marL="228600" indent="-228600">
                        <a:buFont typeface="+mj-lt"/>
                        <a:buAutoNum type="arabicPeriod"/>
                      </a:pPr>
                      <a:r>
                        <a:rPr lang="en-US" sz="1400" dirty="0"/>
                        <a:t>Document case in HHLPSS</a:t>
                      </a:r>
                    </a:p>
                    <a:p>
                      <a:endParaRPr lang="en-US" sz="1400" dirty="0"/>
                    </a:p>
                  </a:txBody>
                  <a:tcPr marL="137160" marR="137160" marT="68580" marB="68580"/>
                </a:tc>
                <a:tc>
                  <a:txBody>
                    <a:bodyPr/>
                    <a:lstStyle/>
                    <a:p>
                      <a:r>
                        <a:rPr lang="en-US" sz="1400" dirty="0"/>
                        <a:t>Within 1 month</a:t>
                      </a:r>
                    </a:p>
                  </a:txBody>
                  <a:tcPr marL="137160" marR="137160" marT="68580" marB="68580"/>
                </a:tc>
                <a:tc>
                  <a:txBody>
                    <a:bodyPr/>
                    <a:lstStyle/>
                    <a:p>
                      <a:r>
                        <a:rPr lang="en-US" sz="1400" dirty="0"/>
                        <a:t>Within 3 months</a:t>
                      </a:r>
                    </a:p>
                  </a:txBody>
                  <a:tcPr marL="137160" marR="137160" marT="68580" marB="68580"/>
                </a:tc>
                <a:extLst>
                  <a:ext uri="{0D108BD9-81ED-4DB2-BD59-A6C34878D82A}">
                    <a16:rowId xmlns:a16="http://schemas.microsoft.com/office/drawing/2014/main" val="2256453397"/>
                  </a:ext>
                </a:extLst>
              </a:tr>
              <a:tr h="554196">
                <a:tc>
                  <a:txBody>
                    <a:bodyPr/>
                    <a:lstStyle/>
                    <a:p>
                      <a:r>
                        <a:rPr lang="en-US" sz="1400" dirty="0"/>
                        <a:t>15-19 µg/dL</a:t>
                      </a:r>
                    </a:p>
                  </a:txBody>
                  <a:tcPr marL="137160" marR="137160" marT="68580" marB="68580"/>
                </a:tc>
                <a:tc>
                  <a:txBody>
                    <a:bodyPr/>
                    <a:lstStyle/>
                    <a:p>
                      <a:r>
                        <a:rPr lang="en-US" sz="1400" dirty="0"/>
                        <a:t>Above actions  (1-10)</a:t>
                      </a:r>
                    </a:p>
                  </a:txBody>
                  <a:tcPr marL="137160" marR="137160" marT="68580" marB="68580"/>
                </a:tc>
                <a:tc>
                  <a:txBody>
                    <a:bodyPr/>
                    <a:lstStyle/>
                    <a:p>
                      <a:r>
                        <a:rPr lang="en-US" sz="1400" dirty="0"/>
                        <a:t>Within  2 weeks</a:t>
                      </a:r>
                    </a:p>
                  </a:txBody>
                  <a:tcPr marL="137160" marR="137160" marT="68580" marB="68580"/>
                </a:tc>
                <a:tc>
                  <a:txBody>
                    <a:bodyPr/>
                    <a:lstStyle/>
                    <a:p>
                      <a:r>
                        <a:rPr lang="en-US" sz="1400" dirty="0"/>
                        <a:t>Within 2 months</a:t>
                      </a:r>
                    </a:p>
                  </a:txBody>
                  <a:tcPr marL="137160" marR="137160" marT="68580" marB="68580"/>
                </a:tc>
                <a:extLst>
                  <a:ext uri="{0D108BD9-81ED-4DB2-BD59-A6C34878D82A}">
                    <a16:rowId xmlns:a16="http://schemas.microsoft.com/office/drawing/2014/main" val="834117103"/>
                  </a:ext>
                </a:extLst>
              </a:tr>
              <a:tr h="763892">
                <a:tc>
                  <a:txBody>
                    <a:bodyPr/>
                    <a:lstStyle/>
                    <a:p>
                      <a:r>
                        <a:rPr lang="en-US" sz="1400" dirty="0"/>
                        <a:t>20-29 µg/dL</a:t>
                      </a:r>
                    </a:p>
                  </a:txBody>
                  <a:tcPr marL="137160" marR="137160" marT="68580" marB="68580"/>
                </a:tc>
                <a:tc>
                  <a:txBody>
                    <a:bodyPr/>
                    <a:lstStyle/>
                    <a:p>
                      <a:pPr marL="228600" indent="-228600">
                        <a:buFont typeface="+mj-lt"/>
                        <a:buAutoNum type="arabicPeriod"/>
                      </a:pPr>
                      <a:r>
                        <a:rPr lang="en-US" sz="1400" dirty="0"/>
                        <a:t>Above actions (1-10)</a:t>
                      </a:r>
                    </a:p>
                    <a:p>
                      <a:pPr marL="228600" indent="-228600">
                        <a:buFont typeface="+mj-lt"/>
                        <a:buAutoNum type="arabicPeriod"/>
                      </a:pPr>
                      <a:r>
                        <a:rPr lang="en-US" sz="1400" dirty="0"/>
                        <a:t>Lab work- hemoglobin/hematocrit, iron status</a:t>
                      </a:r>
                    </a:p>
                  </a:txBody>
                  <a:tcPr marL="137160" marR="137160" marT="68580" marB="68580"/>
                </a:tc>
                <a:tc>
                  <a:txBody>
                    <a:bodyPr/>
                    <a:lstStyle/>
                    <a:p>
                      <a:r>
                        <a:rPr lang="en-US" sz="1400" dirty="0"/>
                        <a:t>Within 1-2 weeks</a:t>
                      </a:r>
                    </a:p>
                  </a:txBody>
                  <a:tcPr marL="137160" marR="137160" marT="68580" marB="68580"/>
                </a:tc>
                <a:tc>
                  <a:txBody>
                    <a:bodyPr/>
                    <a:lstStyle/>
                    <a:p>
                      <a:r>
                        <a:rPr lang="en-US" sz="1400" dirty="0"/>
                        <a:t>Within 1 month</a:t>
                      </a:r>
                    </a:p>
                  </a:txBody>
                  <a:tcPr marL="137160" marR="137160" marT="68580" marB="68580"/>
                </a:tc>
                <a:extLst>
                  <a:ext uri="{0D108BD9-81ED-4DB2-BD59-A6C34878D82A}">
                    <a16:rowId xmlns:a16="http://schemas.microsoft.com/office/drawing/2014/main" val="3556779590"/>
                  </a:ext>
                </a:extLst>
              </a:tr>
              <a:tr h="1183283">
                <a:tc>
                  <a:txBody>
                    <a:bodyPr/>
                    <a:lstStyle/>
                    <a:p>
                      <a:r>
                        <a:rPr lang="en-US" sz="1400" dirty="0"/>
                        <a:t>30-44 µg/dL</a:t>
                      </a:r>
                    </a:p>
                  </a:txBody>
                  <a:tcPr marL="137160" marR="137160" marT="68580" marB="68580"/>
                </a:tc>
                <a:tc>
                  <a:txBody>
                    <a:bodyPr/>
                    <a:lstStyle/>
                    <a:p>
                      <a:pPr marL="228600" indent="-228600">
                        <a:buFont typeface="+mj-lt"/>
                        <a:buAutoNum type="arabicPeriod"/>
                      </a:pPr>
                      <a:r>
                        <a:rPr lang="en-US" sz="1400" dirty="0"/>
                        <a:t>Above action (1-10)</a:t>
                      </a:r>
                    </a:p>
                    <a:p>
                      <a:pPr marL="228600" indent="-228600">
                        <a:buFont typeface="+mj-lt"/>
                        <a:buAutoNum type="arabicPeriod"/>
                      </a:pPr>
                      <a:r>
                        <a:rPr lang="en-US" sz="1400" dirty="0"/>
                        <a:t>Abdominal X-ray (If particulate lead ingestion is suspected)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t>Lab work- hemoglobin/hematocrit, iron status</a:t>
                      </a:r>
                    </a:p>
                  </a:txBody>
                  <a:tcPr marL="137160" marR="137160" marT="68580" marB="68580"/>
                </a:tc>
                <a:tc>
                  <a:txBody>
                    <a:bodyPr/>
                    <a:lstStyle/>
                    <a:p>
                      <a:r>
                        <a:rPr lang="en-US" sz="1400" dirty="0"/>
                        <a:t>Within 48 hours</a:t>
                      </a:r>
                    </a:p>
                  </a:txBody>
                  <a:tcPr marL="137160" marR="137160" marT="68580" marB="68580"/>
                </a:tc>
                <a:tc>
                  <a:txBody>
                    <a:bodyPr/>
                    <a:lstStyle/>
                    <a:p>
                      <a:r>
                        <a:rPr lang="en-US" sz="1400" dirty="0"/>
                        <a:t>Within 2 weeks</a:t>
                      </a:r>
                    </a:p>
                  </a:txBody>
                  <a:tcPr marL="137160" marR="137160" marT="68580" marB="68580"/>
                </a:tc>
                <a:extLst>
                  <a:ext uri="{0D108BD9-81ED-4DB2-BD59-A6C34878D82A}">
                    <a16:rowId xmlns:a16="http://schemas.microsoft.com/office/drawing/2014/main" val="3825637925"/>
                  </a:ext>
                </a:extLst>
              </a:tr>
              <a:tr h="1602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≥45 µg/dL</a:t>
                      </a:r>
                    </a:p>
                  </a:txBody>
                  <a:tcPr marL="137160" marR="137160" marT="68580" marB="68580"/>
                </a:tc>
                <a:tc>
                  <a:txBody>
                    <a:bodyPr/>
                    <a:lstStyle/>
                    <a:p>
                      <a:pPr marL="228600" indent="-228600">
                        <a:buFont typeface="+mj-lt"/>
                        <a:buAutoNum type="arabicPeriod"/>
                      </a:pPr>
                      <a:r>
                        <a:rPr lang="en-US" sz="1400" dirty="0"/>
                        <a:t>Above actions (1-10)</a:t>
                      </a:r>
                    </a:p>
                    <a:p>
                      <a:pPr marL="228600" indent="-228600">
                        <a:buFont typeface="+mj-lt"/>
                        <a:buAutoNum type="arabicPeriod"/>
                      </a:pPr>
                      <a:r>
                        <a:rPr lang="en-US" sz="1400" dirty="0"/>
                        <a:t>Abdominal x-ray if needed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dirty="0"/>
                        <a:t>Lab work- hemoglobin/hematocrit, iron status</a:t>
                      </a:r>
                    </a:p>
                    <a:p>
                      <a:pPr marL="228600" indent="-228600">
                        <a:buFont typeface="+mj-lt"/>
                        <a:buAutoNum type="arabicPeriod"/>
                      </a:pPr>
                      <a:r>
                        <a:rPr lang="en-US" sz="1400" dirty="0"/>
                        <a:t>Child should be hospitalized for chelation therapy</a:t>
                      </a:r>
                    </a:p>
                    <a:p>
                      <a:endParaRPr lang="en-US" sz="1400" dirty="0"/>
                    </a:p>
                  </a:txBody>
                  <a:tcPr marL="137160" marR="137160" marT="68580" marB="68580"/>
                </a:tc>
                <a:tc>
                  <a:txBody>
                    <a:bodyPr/>
                    <a:lstStyle/>
                    <a:p>
                      <a:r>
                        <a:rPr lang="en-US" sz="1400" dirty="0"/>
                        <a:t>Within 24 hours</a:t>
                      </a:r>
                    </a:p>
                  </a:txBody>
                  <a:tcPr marL="137160" marR="137160" marT="68580" marB="68580"/>
                </a:tc>
                <a:tc>
                  <a:txBody>
                    <a:bodyPr/>
                    <a:lstStyle/>
                    <a:p>
                      <a:r>
                        <a:rPr lang="en-US" sz="1400" dirty="0"/>
                        <a:t>Within 1 week</a:t>
                      </a:r>
                    </a:p>
                  </a:txBody>
                  <a:tcPr marL="137160" marR="137160" marT="68580" marB="68580"/>
                </a:tc>
                <a:extLst>
                  <a:ext uri="{0D108BD9-81ED-4DB2-BD59-A6C34878D82A}">
                    <a16:rowId xmlns:a16="http://schemas.microsoft.com/office/drawing/2014/main" val="1899495885"/>
                  </a:ext>
                </a:extLst>
              </a:tr>
            </a:tbl>
          </a:graphicData>
        </a:graphic>
      </p:graphicFrame>
      <p:graphicFrame>
        <p:nvGraphicFramePr>
          <p:cNvPr id="8" name="Table 8">
            <a:extLst>
              <a:ext uri="{FF2B5EF4-FFF2-40B4-BE49-F238E27FC236}">
                <a16:creationId xmlns:a16="http://schemas.microsoft.com/office/drawing/2014/main" id="{BFB663ED-A371-7423-C8A8-F1FEC205492B}"/>
              </a:ext>
            </a:extLst>
          </p:cNvPr>
          <p:cNvGraphicFramePr>
            <a:graphicFrameLocks noGrp="1"/>
          </p:cNvGraphicFramePr>
          <p:nvPr>
            <p:extLst>
              <p:ext uri="{D42A27DB-BD31-4B8C-83A1-F6EECF244321}">
                <p14:modId xmlns:p14="http://schemas.microsoft.com/office/powerpoint/2010/main" val="1059368098"/>
              </p:ext>
            </p:extLst>
          </p:nvPr>
        </p:nvGraphicFramePr>
        <p:xfrm>
          <a:off x="10158519" y="5846719"/>
          <a:ext cx="6361613" cy="3135084"/>
        </p:xfrm>
        <a:graphic>
          <a:graphicData uri="http://schemas.openxmlformats.org/drawingml/2006/table">
            <a:tbl>
              <a:tblPr firstRow="1" bandRow="1">
                <a:tableStyleId>{22838BEF-8BB2-4498-84A7-C5851F593DF1}</a:tableStyleId>
              </a:tblPr>
              <a:tblGrid>
                <a:gridCol w="3104177">
                  <a:extLst>
                    <a:ext uri="{9D8B030D-6E8A-4147-A177-3AD203B41FA5}">
                      <a16:colId xmlns:a16="http://schemas.microsoft.com/office/drawing/2014/main" val="408513898"/>
                    </a:ext>
                  </a:extLst>
                </a:gridCol>
                <a:gridCol w="3257436">
                  <a:extLst>
                    <a:ext uri="{9D8B030D-6E8A-4147-A177-3AD203B41FA5}">
                      <a16:colId xmlns:a16="http://schemas.microsoft.com/office/drawing/2014/main" val="1003425698"/>
                    </a:ext>
                  </a:extLst>
                </a:gridCol>
              </a:tblGrid>
              <a:tr h="1371600">
                <a:tc>
                  <a:txBody>
                    <a:bodyPr/>
                    <a:lstStyle/>
                    <a:p>
                      <a:r>
                        <a:rPr lang="en-US" sz="2700" dirty="0"/>
                        <a:t>Capillary Blood Level</a:t>
                      </a:r>
                    </a:p>
                  </a:txBody>
                  <a:tcPr marL="137160" marR="137160" marT="68580" marB="68580"/>
                </a:tc>
                <a:tc>
                  <a:txBody>
                    <a:bodyPr/>
                    <a:lstStyle/>
                    <a:p>
                      <a:r>
                        <a:rPr lang="en-US" sz="2700" dirty="0"/>
                        <a:t>Confirm with Venous Blood Test Within</a:t>
                      </a:r>
                    </a:p>
                  </a:txBody>
                  <a:tcPr marL="137160" marR="137160" marT="68580" marB="68580"/>
                </a:tc>
                <a:extLst>
                  <a:ext uri="{0D108BD9-81ED-4DB2-BD59-A6C34878D82A}">
                    <a16:rowId xmlns:a16="http://schemas.microsoft.com/office/drawing/2014/main" val="140126559"/>
                  </a:ext>
                </a:extLst>
              </a:tr>
              <a:tr h="587828">
                <a:tc>
                  <a:txBody>
                    <a:bodyPr/>
                    <a:lstStyle/>
                    <a:p>
                      <a:pPr algn="ctr"/>
                      <a:r>
                        <a:rPr lang="en-US" sz="2700" dirty="0"/>
                        <a:t>5-24 µg/dL</a:t>
                      </a:r>
                    </a:p>
                  </a:txBody>
                  <a:tcPr marL="137160" marR="137160" marT="68580" marB="68580"/>
                </a:tc>
                <a:tc>
                  <a:txBody>
                    <a:bodyPr/>
                    <a:lstStyle/>
                    <a:p>
                      <a:pPr algn="ctr"/>
                      <a:r>
                        <a:rPr lang="en-US" sz="2700" dirty="0"/>
                        <a:t>1 Month</a:t>
                      </a:r>
                    </a:p>
                  </a:txBody>
                  <a:tcPr marL="137160" marR="137160" marT="68580" marB="68580"/>
                </a:tc>
                <a:extLst>
                  <a:ext uri="{0D108BD9-81ED-4DB2-BD59-A6C34878D82A}">
                    <a16:rowId xmlns:a16="http://schemas.microsoft.com/office/drawing/2014/main" val="1143493191"/>
                  </a:ext>
                </a:extLst>
              </a:tr>
              <a:tr h="587828">
                <a:tc>
                  <a:txBody>
                    <a:bodyPr/>
                    <a:lstStyle/>
                    <a:p>
                      <a:pPr algn="ctr"/>
                      <a:r>
                        <a:rPr lang="en-US" sz="2700" dirty="0"/>
                        <a:t>25-45µg/dL</a:t>
                      </a:r>
                    </a:p>
                  </a:txBody>
                  <a:tcPr marL="137160" marR="137160" marT="68580" marB="68580"/>
                </a:tc>
                <a:tc>
                  <a:txBody>
                    <a:bodyPr/>
                    <a:lstStyle/>
                    <a:p>
                      <a:pPr algn="ctr"/>
                      <a:r>
                        <a:rPr lang="en-US" sz="2700" dirty="0"/>
                        <a:t>2 days</a:t>
                      </a:r>
                    </a:p>
                  </a:txBody>
                  <a:tcPr marL="137160" marR="137160" marT="68580" marB="68580"/>
                </a:tc>
                <a:extLst>
                  <a:ext uri="{0D108BD9-81ED-4DB2-BD59-A6C34878D82A}">
                    <a16:rowId xmlns:a16="http://schemas.microsoft.com/office/drawing/2014/main" val="807275456"/>
                  </a:ext>
                </a:extLst>
              </a:tr>
              <a:tr h="587828">
                <a:tc>
                  <a:txBody>
                    <a:bodyPr/>
                    <a:lstStyle/>
                    <a:p>
                      <a:pPr algn="ctr"/>
                      <a:r>
                        <a:rPr lang="en-US" sz="2700" dirty="0"/>
                        <a:t>≥ 46</a:t>
                      </a:r>
                    </a:p>
                  </a:txBody>
                  <a:tcPr marL="137160" marR="137160" marT="68580" marB="68580"/>
                </a:tc>
                <a:tc>
                  <a:txBody>
                    <a:bodyPr/>
                    <a:lstStyle/>
                    <a:p>
                      <a:pPr algn="ctr"/>
                      <a:r>
                        <a:rPr lang="en-US" sz="2700" dirty="0"/>
                        <a:t>1 day</a:t>
                      </a:r>
                    </a:p>
                  </a:txBody>
                  <a:tcPr marL="137160" marR="137160" marT="68580" marB="68580"/>
                </a:tc>
                <a:extLst>
                  <a:ext uri="{0D108BD9-81ED-4DB2-BD59-A6C34878D82A}">
                    <a16:rowId xmlns:a16="http://schemas.microsoft.com/office/drawing/2014/main" val="1583370302"/>
                  </a:ext>
                </a:extLst>
              </a:tr>
            </a:tbl>
          </a:graphicData>
        </a:graphic>
      </p:graphicFrame>
      <p:sp>
        <p:nvSpPr>
          <p:cNvPr id="9" name="Slide Number Placeholder 8">
            <a:extLst>
              <a:ext uri="{FF2B5EF4-FFF2-40B4-BE49-F238E27FC236}">
                <a16:creationId xmlns:a16="http://schemas.microsoft.com/office/drawing/2014/main" id="{22F4523A-41E3-2AD7-EA32-66626D0F8B2B}"/>
              </a:ext>
            </a:extLst>
          </p:cNvPr>
          <p:cNvSpPr>
            <a:spLocks noGrp="1"/>
          </p:cNvSpPr>
          <p:nvPr>
            <p:ph type="sldNum" sz="quarter" idx="8"/>
          </p:nvPr>
        </p:nvSpPr>
        <p:spPr/>
        <p:txBody>
          <a:bodyPr/>
          <a:lstStyle/>
          <a:p>
            <a:pPr lvl="0"/>
            <a:fld id="{7EAEBF5D-A7BD-46A0-9A24-6D18C625608B}" type="slidenum">
              <a:rPr lang="en-US" smtClean="0"/>
              <a:t>3</a:t>
            </a:fld>
            <a:endParaRPr lang="en-US" dirty="0"/>
          </a:p>
        </p:txBody>
      </p:sp>
    </p:spTree>
    <p:extLst>
      <p:ext uri="{BB962C8B-B14F-4D97-AF65-F5344CB8AC3E}">
        <p14:creationId xmlns:p14="http://schemas.microsoft.com/office/powerpoint/2010/main" val="2405835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5cb0b00-caaf-456d-86af-dd1588018dc8" xsi:nil="true"/>
    <lcf76f155ced4ddcb4097134ff3c332f xmlns="d97ea58f-283e-427b-b558-5b66e09cad6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CB04CB0D0BC146A95458A5F9C74C12" ma:contentTypeVersion="16" ma:contentTypeDescription="Create a new document." ma:contentTypeScope="" ma:versionID="5a0cc8e4819f50c9e048692d12590d18">
  <xsd:schema xmlns:xsd="http://www.w3.org/2001/XMLSchema" xmlns:xs="http://www.w3.org/2001/XMLSchema" xmlns:p="http://schemas.microsoft.com/office/2006/metadata/properties" xmlns:ns2="d97ea58f-283e-427b-b558-5b66e09cad63" xmlns:ns3="55cb0b00-caaf-456d-86af-dd1588018dc8" targetNamespace="http://schemas.microsoft.com/office/2006/metadata/properties" ma:root="true" ma:fieldsID="9051dd63b0ff62fa5770b271640fcf19" ns2:_="" ns3:_="">
    <xsd:import namespace="d97ea58f-283e-427b-b558-5b66e09cad63"/>
    <xsd:import namespace="55cb0b00-caaf-456d-86af-dd1588018d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7ea58f-283e-427b-b558-5b66e09ca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8f76dc6-ffbe-4a92-a033-c6a98f243fb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5cb0b00-caaf-456d-86af-dd1588018dc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3793692-c072-4fa1-b8a9-c3449c28b6c7}" ma:internalName="TaxCatchAll" ma:showField="CatchAllData" ma:web="55cb0b00-caaf-456d-86af-dd1588018d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768C06-D430-4F16-A4F3-72D208C32E58}">
  <ds:schemaRefs>
    <ds:schemaRef ds:uri="http://schemas.microsoft.com/sharepoint/v3/contenttype/forms"/>
  </ds:schemaRefs>
</ds:datastoreItem>
</file>

<file path=customXml/itemProps2.xml><?xml version="1.0" encoding="utf-8"?>
<ds:datastoreItem xmlns:ds="http://schemas.openxmlformats.org/officeDocument/2006/customXml" ds:itemID="{D319DD77-AC34-46BC-B11B-7DD9C9C0ACEE}">
  <ds:schemaRefs>
    <ds:schemaRef ds:uri="http://purl.org/dc/elements/1.1/"/>
    <ds:schemaRef ds:uri="http://schemas.microsoft.com/office/2006/metadata/properties"/>
    <ds:schemaRef ds:uri="http://purl.org/dc/terms/"/>
    <ds:schemaRef ds:uri="55cb0b00-caaf-456d-86af-dd1588018dc8"/>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d97ea58f-283e-427b-b558-5b66e09cad63"/>
    <ds:schemaRef ds:uri="http://www.w3.org/XML/1998/namespace"/>
  </ds:schemaRefs>
</ds:datastoreItem>
</file>

<file path=customXml/itemProps3.xml><?xml version="1.0" encoding="utf-8"?>
<ds:datastoreItem xmlns:ds="http://schemas.openxmlformats.org/officeDocument/2006/customXml" ds:itemID="{5AC8810B-8BAF-49C7-8F01-6C2E755FB7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7ea58f-283e-427b-b558-5b66e09cad63"/>
    <ds:schemaRef ds:uri="55cb0b00-caaf-456d-86af-dd1588018d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387</TotalTime>
  <Words>1131</Words>
  <Application>Microsoft Office PowerPoint</Application>
  <PresentationFormat>Custom</PresentationFormat>
  <Paragraphs>114</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Cambria</vt:lpstr>
      <vt:lpstr>Roboto</vt:lpstr>
      <vt:lpstr>Times New Roman</vt:lpstr>
      <vt:lpstr>Wingdings</vt:lpstr>
      <vt:lpstr>Office Theme</vt:lpstr>
      <vt:lpstr> Overview /Important Definitions</vt:lpstr>
      <vt:lpstr>CDPH Nursing Case Management Roles &amp; Responsibilities</vt:lpstr>
      <vt:lpstr>Timeframe for Case Management/Environmental Investigation/ Follow-Up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olyvia phillips</dc:creator>
  <cp:lastModifiedBy>Abby Creek</cp:lastModifiedBy>
  <cp:revision>39</cp:revision>
  <dcterms:created xsi:type="dcterms:W3CDTF">2023-03-02T18:44:46Z</dcterms:created>
  <dcterms:modified xsi:type="dcterms:W3CDTF">2023-04-28T14:53:00Z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0x010100FACB04CB0D0BC146A95458A5F9C74C12</vt:lpwstr>
  </property>
  <property fmtid="{D5CDD505-2E9C-101B-9397-08002B2CF9AE}" pid="3" name="Created">
    <vt:filetime>2023-03-02T00:00:00Z</vt:filetime>
  </property>
  <property fmtid="{D5CDD505-2E9C-101B-9397-08002B2CF9AE}" pid="4" name="Creator">
    <vt:lpwstr>Acrobat PDFMaker 22 for PowerPoint</vt:lpwstr>
  </property>
  <property fmtid="{D5CDD505-2E9C-101B-9397-08002B2CF9AE}" pid="5" name="LastSaved">
    <vt:filetime>2023-03-02T00:00:00Z</vt:filetime>
  </property>
  <property fmtid="{D5CDD505-2E9C-101B-9397-08002B2CF9AE}" pid="6" name="Producer">
    <vt:lpwstr>Adobe PDF Library 22.3.98</vt:lpwstr>
  </property>
  <property fmtid="{D5CDD505-2E9C-101B-9397-08002B2CF9AE}" pid="7" name="MediaServiceImageTags">
    <vt:lpwstr/>
  </property>
</Properties>
</file>