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388" r:id="rId5"/>
    <p:sldId id="478" r:id="rId6"/>
    <p:sldId id="477" r:id="rId7"/>
    <p:sldId id="473" r:id="rId8"/>
    <p:sldId id="449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1CC15-6E1E-1395-266D-254DA78EA330}" v="43" dt="2023-04-06T14:19:50.524"/>
    <p1510:client id="{4ED1DC99-5250-4581-B45C-1806A69367C5}" v="4" dt="2023-04-06T13:51:41.851"/>
    <p1510:client id="{6707CC8F-B352-CC61-B2D6-45E17A415863}" v="38" dt="2023-04-07T14:01:12.931"/>
    <p1510:client id="{97725B92-6408-B800-FDFD-0D86C270F274}" v="2" dt="2023-04-06T14:40:49.028"/>
    <p1510:client id="{DEA86369-A24A-81B7-43E4-CC16EC0A8D90}" v="153" dt="2023-04-06T14:18:12.8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35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AF63-05B3-45EF-B5AD-9B53A1ACF170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7AB6-2DE2-4C2E-98C2-36A27B0FB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779962D0-78CE-41EF-84AA-6507C15715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8EC1A29-4225-49F3-A342-B29F8368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D7899FCD-DECA-4B23-B750-915D8557C606}"/>
              </a:ext>
            </a:extLst>
          </p:cNvPr>
          <p:cNvSpPr>
            <a:spLocks noGrp="1"/>
          </p:cNvSpPr>
          <p:nvPr>
            <p:ph type="ftr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8925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19250" indent="-230188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2800" indent="-230188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00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72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44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16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A - Susan Cummins, MD, MPH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C0941D34-93B8-4685-982B-046A36FD70B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50888" indent="-288925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57288" indent="-230188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19250" indent="-230188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82800" indent="-230188" defTabSz="4206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00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972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544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11600" indent="-230188" defTabSz="42068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5163" algn="l"/>
                <a:tab pos="1333500" algn="l"/>
                <a:tab pos="2000250" algn="l"/>
                <a:tab pos="2667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65DE16-1208-44D2-8109-B0EEE5E9E87B}" type="slidenum"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0"/>
            <a:ext cx="16459202" cy="12311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1" y="2971800"/>
            <a:ext cx="16459202" cy="67710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B7553-946B-4286-BB9A-985E0821C0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9602" y="9373226"/>
            <a:ext cx="578880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61F74-10B4-4FF2-AFB9-35DCCA35B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06882" y="9373226"/>
            <a:ext cx="4268160" cy="276999"/>
          </a:xfrm>
        </p:spPr>
        <p:txBody>
          <a:bodyPr/>
          <a:lstStyle>
            <a:lvl1pPr>
              <a:defRPr/>
            </a:lvl1pPr>
          </a:lstStyle>
          <a:p>
            <a:fld id="{E8240405-695B-4104-8645-4DC3F4925A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1C6D3E-04A1-4756-B312-F08BAF02854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2962" y="9368906"/>
            <a:ext cx="4268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99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0"/>
            <a:ext cx="16459202" cy="12311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2971800"/>
            <a:ext cx="16459202" cy="1785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6000750"/>
            <a:ext cx="16459202" cy="1785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0A152-67DE-4E44-A8E7-D8E4AB88A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9602" y="9373226"/>
            <a:ext cx="578880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E883E-085A-4821-9A41-F6F53DB8D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106882" y="9373226"/>
            <a:ext cx="4268160" cy="276999"/>
          </a:xfrm>
        </p:spPr>
        <p:txBody>
          <a:bodyPr/>
          <a:lstStyle>
            <a:lvl1pPr>
              <a:defRPr/>
            </a:lvl1pPr>
          </a:lstStyle>
          <a:p>
            <a:fld id="{6FE9067C-A705-4835-9DDF-6FFF09C372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49942-6D2A-4F1A-BFB2-2F9B332238C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12962" y="9368906"/>
            <a:ext cx="4268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60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85273"/>
            <a:ext cx="17656153" cy="2419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140" y="2419603"/>
            <a:ext cx="16123919" cy="408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nceh/lead/publications/LeadandPregnancy201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h.illinois.gov/sites/default/files/Prenatal_riskEvaluation_LeadExposure.11.25.2015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429CA30-B29A-44FD-AE92-44422D6E0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77413"/>
            <a:ext cx="15159433" cy="1584921"/>
          </a:xfrm>
        </p:spPr>
        <p:txBody>
          <a:bodyPr/>
          <a:lstStyle/>
          <a:p>
            <a:pPr>
              <a:defRPr/>
            </a:pPr>
            <a:r>
              <a:rPr lang="en-US" altLang="en-US" sz="4899" dirty="0"/>
              <a:t>Lead in Pregnancy </a:t>
            </a:r>
            <a:br>
              <a:rPr lang="en-US" altLang="en-US" dirty="0"/>
            </a:br>
            <a:r>
              <a:rPr lang="en-US" altLang="en-US" sz="5400" dirty="0"/>
              <a:t>Screening Guidelines – CDC 2010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FA02E81-209C-47A8-84C3-E05D2A227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96353" y="2514506"/>
            <a:ext cx="8939019" cy="4634089"/>
          </a:xfrm>
        </p:spPr>
        <p:txBody>
          <a:bodyPr/>
          <a:lstStyle/>
          <a:p>
            <a:pPr>
              <a:defRPr/>
            </a:pPr>
            <a:r>
              <a:rPr lang="en-US" altLang="en-US" sz="3539" dirty="0"/>
              <a:t>If the pregnant women is at risk for lead exposures, check lead at first prenatal visit</a:t>
            </a:r>
          </a:p>
          <a:p>
            <a:pPr>
              <a:defRPr/>
            </a:pPr>
            <a:endParaRPr lang="en-US" altLang="en-US" sz="3539" dirty="0"/>
          </a:p>
          <a:p>
            <a:pPr>
              <a:defRPr/>
            </a:pPr>
            <a:r>
              <a:rPr lang="en-US" altLang="en-US" sz="3539" dirty="0">
                <a:sym typeface="Symbol" pitchFamily="18" charset="2"/>
              </a:rPr>
              <a:t>Additional evaluations &amp; counseling for women with BLL of 5 µg/</a:t>
            </a:r>
            <a:r>
              <a:rPr lang="en-US" altLang="en-US" sz="3539" dirty="0" err="1">
                <a:sym typeface="Symbol" pitchFamily="18" charset="2"/>
              </a:rPr>
              <a:t>dL</a:t>
            </a:r>
            <a:r>
              <a:rPr lang="en-US" altLang="en-US" sz="3539" dirty="0">
                <a:sym typeface="Symbol" pitchFamily="18" charset="2"/>
              </a:rPr>
              <a:t> or higher</a:t>
            </a:r>
          </a:p>
          <a:p>
            <a:pPr>
              <a:defRPr/>
            </a:pPr>
            <a:endParaRPr lang="en-US" altLang="en-US" sz="3539" dirty="0">
              <a:sym typeface="Symbol" pitchFamily="18" charset="2"/>
            </a:endParaRPr>
          </a:p>
          <a:p>
            <a:pPr>
              <a:defRPr/>
            </a:pPr>
            <a:r>
              <a:rPr lang="en-US" altLang="en-US" sz="3539" dirty="0">
                <a:sym typeface="Symbol" pitchFamily="18" charset="2"/>
              </a:rPr>
              <a:t>Recommendations for breast feeding based on mother’s blood lead level</a:t>
            </a:r>
          </a:p>
          <a:p>
            <a:pPr lvl="1">
              <a:defRPr/>
            </a:pPr>
            <a:endParaRPr lang="en-US" altLang="en-US" dirty="0">
              <a:sym typeface="Symbol" pitchFamily="18" charset="2"/>
            </a:endParaRPr>
          </a:p>
        </p:txBody>
      </p:sp>
      <p:pic>
        <p:nvPicPr>
          <p:cNvPr id="25604" name="Picture 5" descr="LeadandPregnancy">
            <a:extLst>
              <a:ext uri="{FF2B5EF4-FFF2-40B4-BE49-F238E27FC236}">
                <a16:creationId xmlns:a16="http://schemas.microsoft.com/office/drawing/2014/main" id="{935D99AE-68C8-4B08-A495-DC13E54E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0" y="1431233"/>
            <a:ext cx="4654118" cy="6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B7EB757E-6902-4802-8C34-20F5CD45D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566" y="9192411"/>
            <a:ext cx="10500919" cy="599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</a:extLst>
        </p:spPr>
        <p:txBody>
          <a:bodyPr wrap="none" lIns="137144" tIns="68573" rIns="137144" bIns="68573" anchor="ctr">
            <a:spAutoFit/>
          </a:bodyPr>
          <a:lstStyle/>
          <a:p>
            <a:pPr>
              <a:defRPr/>
            </a:pPr>
            <a:r>
              <a:rPr lang="en-US" sz="2994" dirty="0">
                <a:latin typeface="Times New Roman" pitchFamily="18" charset="0"/>
                <a:cs typeface="Arial" charset="0"/>
                <a:hlinkClick r:id="rId4" tooltip="http://www.cdc.gov/nceh/lead/publications/LeadandPregnancy2010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www.cdc.gov/nceh/lead/publications/LeadandPregnancy2010.pdf</a:t>
            </a:r>
            <a:r>
              <a:rPr lang="en-US" sz="2994" dirty="0">
                <a:latin typeface="Times New Roman" pitchFamily="18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94EC2-A5E1-75F0-7ABA-7696B388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40" y="85273"/>
            <a:ext cx="17656153" cy="923330"/>
          </a:xfrm>
        </p:spPr>
        <p:txBody>
          <a:bodyPr/>
          <a:lstStyle/>
          <a:p>
            <a:r>
              <a:rPr lang="en-US" sz="6000" dirty="0"/>
              <a:t>State of Illinois Guidelines for Lead in Pregnancy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85C84-0E38-EA45-1C06-FAAFB699C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t="18889" r="12917" b="6296"/>
          <a:stretch/>
        </p:blipFill>
        <p:spPr>
          <a:xfrm>
            <a:off x="3124200" y="1123824"/>
            <a:ext cx="10926116" cy="8423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74FDB-23FE-E12B-0CBA-39157F30317E}"/>
              </a:ext>
            </a:extLst>
          </p:cNvPr>
          <p:cNvSpPr txBox="1"/>
          <p:nvPr/>
        </p:nvSpPr>
        <p:spPr>
          <a:xfrm>
            <a:off x="0" y="9832395"/>
            <a:ext cx="1325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https://dph.illinois.gov/content/dam/soi/en/web/idph/files/publications/etrpreconceptualcounselingpregnancybreastfeeding.pdf</a:t>
            </a:r>
          </a:p>
        </p:txBody>
      </p:sp>
    </p:spTree>
    <p:extLst>
      <p:ext uri="{BB962C8B-B14F-4D97-AF65-F5344CB8AC3E}">
        <p14:creationId xmlns:p14="http://schemas.microsoft.com/office/powerpoint/2010/main" val="87999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359-32A0-43FE-96F0-8F1E0FF8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47910"/>
            <a:ext cx="12345696" cy="670183"/>
          </a:xfrm>
        </p:spPr>
        <p:txBody>
          <a:bodyPr/>
          <a:lstStyle/>
          <a:p>
            <a:pPr>
              <a:defRPr/>
            </a:pPr>
            <a:r>
              <a:rPr lang="en-US" sz="4355" dirty="0"/>
              <a:t>Illinois Department of Public Health</a:t>
            </a:r>
          </a:p>
        </p:txBody>
      </p:sp>
      <p:sp>
        <p:nvSpPr>
          <p:cNvPr id="23555" name="Chart Placeholder 2">
            <a:extLst>
              <a:ext uri="{FF2B5EF4-FFF2-40B4-BE49-F238E27FC236}">
                <a16:creationId xmlns:a16="http://schemas.microsoft.com/office/drawing/2014/main" id="{503A4B71-8D64-45B6-B0E5-77B947F07397}"/>
              </a:ext>
            </a:extLst>
          </p:cNvPr>
          <p:cNvSpPr>
            <a:spLocks noGrp="1" noTextEdit="1"/>
          </p:cNvSpPr>
          <p:nvPr>
            <p:ph type="chart" idx="1"/>
          </p:nvPr>
        </p:nvSpPr>
        <p:spPr bwMode="auto">
          <a:xfrm>
            <a:off x="2970074" y="2972474"/>
            <a:ext cx="12347856" cy="5828292"/>
          </a:xfrm>
        </p:spPr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747FA797-4FB4-4402-908E-38EDCEBC6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t="14287" r="32365" b="4761"/>
          <a:stretch>
            <a:fillRect/>
          </a:stretch>
        </p:blipFill>
        <p:spPr bwMode="auto">
          <a:xfrm>
            <a:off x="5029200" y="1263490"/>
            <a:ext cx="6768327" cy="85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>
            <a:extLst>
              <a:ext uri="{FF2B5EF4-FFF2-40B4-BE49-F238E27FC236}">
                <a16:creationId xmlns:a16="http://schemas.microsoft.com/office/drawing/2014/main" id="{40594A0A-9B67-4C2B-8B79-53FA41BDD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032" y="9794470"/>
            <a:ext cx="13885940" cy="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449">
                <a:hlinkClick r:id="rId3"/>
              </a:rPr>
              <a:t>http://www.dph.illinois.gov/sites/default/files/Prenatal_riskEvaluation_LeadExposure.11.25.2015.pdf</a:t>
            </a:r>
            <a:endParaRPr lang="en-US" altLang="en-US" sz="2449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54058-E3B6-46C1-9E6D-B2785E3B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389" y="744295"/>
            <a:ext cx="12345696" cy="55399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Screen ALL Pregnant women with these questions:</a:t>
            </a:r>
          </a:p>
        </p:txBody>
      </p:sp>
      <p:pic>
        <p:nvPicPr>
          <p:cNvPr id="24579" name="Chart Placeholder 3">
            <a:extLst>
              <a:ext uri="{FF2B5EF4-FFF2-40B4-BE49-F238E27FC236}">
                <a16:creationId xmlns:a16="http://schemas.microsoft.com/office/drawing/2014/main" id="{3D9436BF-0670-424D-8986-6455E4F4B31F}"/>
              </a:ext>
            </a:extLst>
          </p:cNvPr>
          <p:cNvPicPr>
            <a:picLocks noGrp="1" noChangeAspect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8354" r="22980" b="23610"/>
          <a:stretch>
            <a:fillRect/>
          </a:stretch>
        </p:blipFill>
        <p:spPr bwMode="auto">
          <a:xfrm>
            <a:off x="2520510" y="2400300"/>
            <a:ext cx="12721575" cy="62452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13FE9-EE74-4D13-9FAF-651130DD01BC}"/>
              </a:ext>
            </a:extLst>
          </p:cNvPr>
          <p:cNvSpPr txBox="1"/>
          <p:nvPr/>
        </p:nvSpPr>
        <p:spPr>
          <a:xfrm>
            <a:off x="3976739" y="9083756"/>
            <a:ext cx="815479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Any “yes” response triggers blood lead level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0BCD634B-76BA-4B4E-A8D0-3D0053DB2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5239201-5225-41B4-A805-4CBD1619C1F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57122" name="Rectangle 2">
            <a:extLst>
              <a:ext uri="{FF2B5EF4-FFF2-40B4-BE49-F238E27FC236}">
                <a16:creationId xmlns:a16="http://schemas.microsoft.com/office/drawing/2014/main" id="{D0ADC794-7A8B-4788-9A42-2F46790B3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8857" y="293792"/>
            <a:ext cx="12345696" cy="615553"/>
          </a:xfrm>
        </p:spPr>
        <p:txBody>
          <a:bodyPr/>
          <a:lstStyle/>
          <a:p>
            <a:pPr>
              <a:defRPr/>
            </a:pPr>
            <a:r>
              <a:rPr lang="en-US" altLang="en-US" sz="4000" dirty="0"/>
              <a:t>Women with BLL </a:t>
            </a:r>
            <a:r>
              <a:rPr lang="en-US" altLang="en-US" sz="4000" dirty="0">
                <a:sym typeface="Symbol" panose="05050102010706020507" pitchFamily="18" charset="2"/>
              </a:rPr>
              <a:t></a:t>
            </a:r>
            <a:r>
              <a:rPr lang="en-US" altLang="en-US" sz="4000" dirty="0"/>
              <a:t>5 </a:t>
            </a:r>
            <a:r>
              <a:rPr lang="en-US" altLang="en-US" sz="4000" dirty="0">
                <a:sym typeface="Symbol" panose="05050102010706020507" pitchFamily="18" charset="2"/>
              </a:rPr>
              <a:t>g/</a:t>
            </a:r>
            <a:r>
              <a:rPr lang="en-US" altLang="en-US" sz="4000" dirty="0" err="1">
                <a:sym typeface="Symbol" panose="05050102010706020507" pitchFamily="18" charset="2"/>
              </a:rPr>
              <a:t>dL</a:t>
            </a:r>
            <a:endParaRPr lang="en-US" altLang="en-US" sz="4000" dirty="0">
              <a:sym typeface="Symbol" panose="05050102010706020507" pitchFamily="18" charset="2"/>
            </a:endParaRPr>
          </a:p>
        </p:txBody>
      </p:sp>
      <p:graphicFrame>
        <p:nvGraphicFramePr>
          <p:cNvPr id="1157161" name="Group 41">
            <a:extLst>
              <a:ext uri="{FF2B5EF4-FFF2-40B4-BE49-F238E27FC236}">
                <a16:creationId xmlns:a16="http://schemas.microsoft.com/office/drawing/2014/main" id="{CAEDA301-331B-463F-B3A5-E769178943F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086726" y="2514506"/>
          <a:ext cx="12343536" cy="4087328"/>
        </p:xfrm>
        <a:graphic>
          <a:graphicData uri="http://schemas.openxmlformats.org/drawingml/2006/table">
            <a:tbl>
              <a:tblPr/>
              <a:tblGrid>
                <a:gridCol w="274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0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BLL, </a:t>
                      </a: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g/dL</a:t>
                      </a:r>
                    </a:p>
                  </a:txBody>
                  <a:tcPr marL="137151" marR="137151" marT="68576" marB="68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Follow-up</a:t>
                      </a:r>
                    </a:p>
                  </a:txBody>
                  <a:tcPr marL="137151" marR="137151" marT="68576" marB="68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5-14 </a:t>
                      </a:r>
                    </a:p>
                  </a:txBody>
                  <a:tcPr marL="137151" marR="137151" marT="68576" marB="68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Within 1 month</a:t>
                      </a:r>
                    </a:p>
                  </a:txBody>
                  <a:tcPr marL="137151" marR="137151" marT="68576" marB="68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15-24</a:t>
                      </a:r>
                    </a:p>
                  </a:txBody>
                  <a:tcPr marL="137151" marR="137151" marT="68576" marB="68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Within 1 month and every 2-3 months</a:t>
                      </a:r>
                    </a:p>
                  </a:txBody>
                  <a:tcPr marL="137151" marR="137151" marT="68576" marB="68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25-44</a:t>
                      </a:r>
                    </a:p>
                  </a:txBody>
                  <a:tcPr marL="137151" marR="137151" marT="68576" marB="68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BLL 1-4 weeks and monthly</a:t>
                      </a:r>
                    </a:p>
                  </a:txBody>
                  <a:tcPr marL="137151" marR="137151" marT="68576" marB="68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sym typeface="Symbol" panose="05050102010706020507" pitchFamily="18" charset="2"/>
                        </a:rPr>
                        <a:t>45</a:t>
                      </a:r>
                    </a:p>
                  </a:txBody>
                  <a:tcPr marL="137151" marR="137151" marT="68576" marB="68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Within 24 hours;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Subsequent BLLs depend on treatments</a:t>
                      </a:r>
                    </a:p>
                  </a:txBody>
                  <a:tcPr marL="137151" marR="137151" marT="68576" marB="68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7160" name="Rectangle 40">
            <a:extLst>
              <a:ext uri="{FF2B5EF4-FFF2-40B4-BE49-F238E27FC236}">
                <a16:creationId xmlns:a16="http://schemas.microsoft.com/office/drawing/2014/main" id="{607553AB-AB78-45E3-89C8-0AD2FE3937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01218" y="7085545"/>
            <a:ext cx="12343536" cy="234384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Determine exposures, provide education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Ensure Calcium, Vitamin D, iron sufficiency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Get CORD BLOOD LEAD on infant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CB04CB0D0BC146A95458A5F9C74C12" ma:contentTypeVersion="16" ma:contentTypeDescription="Create a new document." ma:contentTypeScope="" ma:versionID="5a0cc8e4819f50c9e048692d12590d18">
  <xsd:schema xmlns:xsd="http://www.w3.org/2001/XMLSchema" xmlns:xs="http://www.w3.org/2001/XMLSchema" xmlns:p="http://schemas.microsoft.com/office/2006/metadata/properties" xmlns:ns2="d97ea58f-283e-427b-b558-5b66e09cad63" xmlns:ns3="55cb0b00-caaf-456d-86af-dd1588018dc8" targetNamespace="http://schemas.microsoft.com/office/2006/metadata/properties" ma:root="true" ma:fieldsID="9051dd63b0ff62fa5770b271640fcf19" ns2:_="" ns3:_="">
    <xsd:import namespace="d97ea58f-283e-427b-b558-5b66e09cad63"/>
    <xsd:import namespace="55cb0b00-caaf-456d-86af-dd1588018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ea58f-283e-427b-b558-5b66e09cad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f76dc6-ffbe-4a92-a033-c6a98f243f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b0b00-caaf-456d-86af-dd1588018dc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3793692-c072-4fa1-b8a9-c3449c28b6c7}" ma:internalName="TaxCatchAll" ma:showField="CatchAllData" ma:web="55cb0b00-caaf-456d-86af-dd1588018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5cb0b00-caaf-456d-86af-dd1588018dc8" xsi:nil="true"/>
    <lcf76f155ced4ddcb4097134ff3c332f xmlns="d97ea58f-283e-427b-b558-5b66e09cad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C8810B-8BAF-49C7-8F01-6C2E755FB7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7ea58f-283e-427b-b558-5b66e09cad63"/>
    <ds:schemaRef ds:uri="55cb0b00-caaf-456d-86af-dd1588018d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768C06-D430-4F16-A4F3-72D208C32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19DD77-AC34-46BC-B11B-7DD9C9C0ACEE}">
  <ds:schemaRefs>
    <ds:schemaRef ds:uri="55cb0b00-caaf-456d-86af-dd1588018dc8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d97ea58f-283e-427b-b558-5b66e09cad6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223</Words>
  <Application>Microsoft Office PowerPoint</Application>
  <PresentationFormat>Custom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Times New Roman</vt:lpstr>
      <vt:lpstr>Wingdings</vt:lpstr>
      <vt:lpstr>Office Theme</vt:lpstr>
      <vt:lpstr>Lead in Pregnancy  Screening Guidelines – CDC 2010</vt:lpstr>
      <vt:lpstr>State of Illinois Guidelines for Lead in Pregnancy</vt:lpstr>
      <vt:lpstr>Illinois Department of Public Health</vt:lpstr>
      <vt:lpstr>Screen ALL Pregnant women with these questions:</vt:lpstr>
      <vt:lpstr>Women with BLL 5 g/dL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olyvia phillips</dc:creator>
  <cp:lastModifiedBy>Abby Creek</cp:lastModifiedBy>
  <cp:revision>30</cp:revision>
  <dcterms:created xsi:type="dcterms:W3CDTF">2023-03-02T18:44:46Z</dcterms:created>
  <dcterms:modified xsi:type="dcterms:W3CDTF">2023-04-28T14:51:52Z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0x010100FACB04CB0D0BC146A95458A5F9C74C12</vt:lpwstr>
  </property>
  <property fmtid="{D5CDD505-2E9C-101B-9397-08002B2CF9AE}" pid="3" name="Created">
    <vt:filetime>2023-03-02T00:00:00Z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2023-03-02T00:00:00Z</vt:filetime>
  </property>
  <property fmtid="{D5CDD505-2E9C-101B-9397-08002B2CF9AE}" pid="6" name="Producer">
    <vt:lpwstr>Adobe PDF Library 22.3.98</vt:lpwstr>
  </property>
  <property fmtid="{D5CDD505-2E9C-101B-9397-08002B2CF9AE}" pid="7" name="MediaServiceImageTags">
    <vt:lpwstr/>
  </property>
</Properties>
</file>